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99" r:id="rId3"/>
    <p:sldId id="344" r:id="rId4"/>
    <p:sldId id="258" r:id="rId5"/>
    <p:sldId id="259" r:id="rId6"/>
    <p:sldId id="261" r:id="rId7"/>
    <p:sldId id="301" r:id="rId8"/>
    <p:sldId id="264" r:id="rId9"/>
    <p:sldId id="263" r:id="rId10"/>
    <p:sldId id="295" r:id="rId11"/>
    <p:sldId id="334" r:id="rId12"/>
    <p:sldId id="335" r:id="rId13"/>
    <p:sldId id="367" r:id="rId14"/>
    <p:sldId id="303" r:id="rId15"/>
    <p:sldId id="291" r:id="rId16"/>
    <p:sldId id="329" r:id="rId17"/>
    <p:sldId id="328" r:id="rId18"/>
    <p:sldId id="326" r:id="rId19"/>
    <p:sldId id="327" r:id="rId20"/>
    <p:sldId id="290" r:id="rId21"/>
    <p:sldId id="292" r:id="rId22"/>
    <p:sldId id="309" r:id="rId23"/>
    <p:sldId id="276" r:id="rId24"/>
    <p:sldId id="297" r:id="rId25"/>
    <p:sldId id="265" r:id="rId26"/>
    <p:sldId id="361" r:id="rId27"/>
    <p:sldId id="362" r:id="rId28"/>
    <p:sldId id="363" r:id="rId29"/>
    <p:sldId id="364" r:id="rId30"/>
    <p:sldId id="348" r:id="rId31"/>
    <p:sldId id="350" r:id="rId32"/>
    <p:sldId id="366" r:id="rId33"/>
    <p:sldId id="345" r:id="rId34"/>
    <p:sldId id="346" r:id="rId35"/>
    <p:sldId id="347" r:id="rId36"/>
    <p:sldId id="359" r:id="rId37"/>
    <p:sldId id="358" r:id="rId38"/>
    <p:sldId id="360" r:id="rId39"/>
    <p:sldId id="355" r:id="rId40"/>
    <p:sldId id="356" r:id="rId41"/>
    <p:sldId id="357" r:id="rId42"/>
    <p:sldId id="354" r:id="rId43"/>
    <p:sldId id="349" r:id="rId44"/>
    <p:sldId id="300" r:id="rId45"/>
    <p:sldId id="351" r:id="rId46"/>
    <p:sldId id="352" r:id="rId47"/>
    <p:sldId id="353" r:id="rId48"/>
    <p:sldId id="293" r:id="rId49"/>
    <p:sldId id="298" r:id="rId50"/>
    <p:sldId id="339" r:id="rId51"/>
    <p:sldId id="283" r:id="rId52"/>
    <p:sldId id="340" r:id="rId53"/>
    <p:sldId id="341" r:id="rId54"/>
  </p:sldIdLst>
  <p:sldSz cx="18288000" cy="10287000"/>
  <p:notesSz cx="6858000" cy="9144000"/>
  <p:embeddedFontLst>
    <p:embeddedFont>
      <p:font typeface="Pretendard" panose="020B0600000101010101" charset="-127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Pretendard Medium" panose="020B0600000101010101" charset="-127"/>
      <p:regular r:id="rId62"/>
      <p:bold r:id="rId63"/>
    </p:embeddedFont>
    <p:embeddedFont>
      <p:font typeface="Pretendard SemiBold" panose="020B0600000101010101" charset="-127"/>
      <p:regular r:id="rId64"/>
      <p:bold r:id="rId65"/>
    </p:embeddedFont>
    <p:embeddedFont>
      <p:font typeface="맑은 고딕" panose="020B0503020000020004" pitchFamily="50" charset="-127"/>
      <p:regular r:id="rId66"/>
      <p:bold r:id="rId67"/>
    </p:embeddedFont>
    <p:embeddedFont>
      <p:font typeface="Pretendard Regular" panose="020B0600000101010101" charset="-127"/>
      <p:regular r:id="rId68"/>
      <p:bold r:id="rId69"/>
    </p:embeddedFont>
    <p:embeddedFont>
      <p:font typeface="Pretendard Light" panose="020B0600000101010101" charset="-127"/>
      <p:regular r:id="rId70"/>
    </p:embeddedFont>
    <p:embeddedFont>
      <p:font typeface="Pretendard Bold" panose="020B0600000101010101" charset="-127"/>
      <p:bold r:id="rId71"/>
      <p: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744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orient="horz" pos="1128" userDrawn="1">
          <p15:clr>
            <a:srgbClr val="A4A3A4"/>
          </p15:clr>
        </p15:guide>
        <p15:guide id="6" pos="480" userDrawn="1">
          <p15:clr>
            <a:srgbClr val="A4A3A4"/>
          </p15:clr>
        </p15:guide>
        <p15:guide id="7" orient="horz" pos="3336" userDrawn="1">
          <p15:clr>
            <a:srgbClr val="A4A3A4"/>
          </p15:clr>
        </p15:guide>
        <p15:guide id="8" pos="1728" userDrawn="1">
          <p15:clr>
            <a:srgbClr val="A4A3A4"/>
          </p15:clr>
        </p15:guide>
        <p15:guide id="9" pos="9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5B"/>
    <a:srgbClr val="EEEEEE"/>
    <a:srgbClr val="FCD5B5"/>
    <a:srgbClr val="DFECF7"/>
    <a:srgbClr val="D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5890" autoAdjust="0"/>
  </p:normalViewPr>
  <p:slideViewPr>
    <p:cSldViewPr>
      <p:cViewPr varScale="1">
        <p:scale>
          <a:sx n="75" d="100"/>
          <a:sy n="75" d="100"/>
        </p:scale>
        <p:origin x="534" y="78"/>
      </p:cViewPr>
      <p:guideLst>
        <p:guide orient="horz" pos="744"/>
        <p:guide pos="5760"/>
        <p:guide orient="horz" pos="1128"/>
        <p:guide pos="480"/>
        <p:guide orient="horz" pos="3336"/>
        <p:guide pos="1728"/>
        <p:guide pos="9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E3800-D91D-4A2B-90CF-828AFED5335C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E39FB-24DF-40D6-85A7-707DF7695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53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4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6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77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28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0868B-AC87-A20F-CDA0-5CA2F26EF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104EFC-1841-9387-15CD-ED40A2603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9C2AAB-ED9D-155A-9E24-E800AE20E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EA2FE-02E7-F1BA-4B2A-8BAF6AA18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85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65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36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0C14B-8A55-B7C6-9CA3-523C31E62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489BFE-F842-2151-E791-C5A6D00C0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29A93B-2A6B-B225-FF49-FC32F1377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66634-244A-33B2-AA15-EA1C6C3EC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8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1.png"/><Relationship Id="rId7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emf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hyperlink" Target="../Downloads/1&#4364;&#4457;_&#4361;&#4454;&#4358;&#4449;_&#4352;&#4469;&#4354;&#4467;&#4540;&#4364;&#4453;&#4540;&#4363;&#4468;&#4361;&#4453;.xls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../Downloads/1&#4364;&#4457;_&#4361;&#4454;&#4358;&#4449;_&#4368;&#4454;&#4363;&#4469;&#4359;&#4467;&#4527;&#4361;&#4453;&#4527;&#4352;&#4456;&#4361;&#4453;.xlsx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uschia-jute-eb9.notion.site/194ad3d45957804a8c6af01e70e3f5d2?pvs=4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4.png"/><Relationship Id="rId7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8.png"/><Relationship Id="rId9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08100" y="2857500"/>
            <a:ext cx="15671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>
                <a:solidFill>
                  <a:srgbClr val="FF9A5B"/>
                </a:solidFill>
                <a:ea typeface="Pretendard Bold"/>
              </a:rPr>
              <a:t>서울</a:t>
            </a:r>
            <a:r>
              <a:rPr lang="en-US" sz="9000" b="0" i="0" u="none" strike="noStrike" dirty="0">
                <a:solidFill>
                  <a:srgbClr val="FF9A5B"/>
                </a:solidFill>
                <a:latin typeface="Pretendard Bold"/>
              </a:rPr>
              <a:t> 365 </a:t>
            </a:r>
            <a:r>
              <a:rPr lang="ko-KR" sz="9000" b="0" i="0" u="none" strike="noStrike" dirty="0" err="1">
                <a:solidFill>
                  <a:srgbClr val="FF9A5B"/>
                </a:solidFill>
                <a:ea typeface="Pretendard Bold"/>
              </a:rPr>
              <a:t>재난안전포털</a:t>
            </a:r>
            <a:endParaRPr lang="ko-KR" sz="90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84300" y="4610100"/>
            <a:ext cx="155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실시간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재난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현황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통계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정보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제공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플랫폼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572500"/>
            <a:ext cx="18288000" cy="175895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06D16CF-3D0E-34CE-A40E-BED38B8FA1F7}"/>
              </a:ext>
            </a:extLst>
          </p:cNvPr>
          <p:cNvGrpSpPr/>
          <p:nvPr/>
        </p:nvGrpSpPr>
        <p:grpSpPr>
          <a:xfrm>
            <a:off x="5486400" y="9182100"/>
            <a:ext cx="14351000" cy="381000"/>
            <a:chOff x="5308600" y="9446418"/>
            <a:chExt cx="14351000" cy="381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B1742D-B404-F2E8-84C1-9E730BA25D5C}"/>
                </a:ext>
              </a:extLst>
            </p:cNvPr>
            <p:cNvGrpSpPr/>
            <p:nvPr/>
          </p:nvGrpSpPr>
          <p:grpSpPr>
            <a:xfrm>
              <a:off x="5308600" y="9446418"/>
              <a:ext cx="7645400" cy="381000"/>
              <a:chOff x="5308600" y="9446418"/>
              <a:chExt cx="7645400" cy="381000"/>
            </a:xfrm>
          </p:grpSpPr>
          <p:sp>
            <p:nvSpPr>
              <p:cNvPr id="11" name="TextBox 11"/>
              <p:cNvSpPr txBox="1"/>
              <p:nvPr/>
            </p:nvSpPr>
            <p:spPr>
              <a:xfrm>
                <a:off x="5308600" y="9446418"/>
                <a:ext cx="1727200" cy="3810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100" b="0" i="0" u="none" strike="noStrike" dirty="0">
                    <a:solidFill>
                      <a:srgbClr val="FFFFFF"/>
                    </a:solidFill>
                    <a:ea typeface="Pretendard Bold"/>
                  </a:rPr>
                  <a:t>팀장</a:t>
                </a:r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5943600" y="9446418"/>
                <a:ext cx="1498600" cy="3810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이영민</a:t>
                </a: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96200" y="9446418"/>
                <a:ext cx="5257800" cy="3810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100" u="none" strike="noStrike" dirty="0" err="1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서인교</a:t>
                </a:r>
                <a:r>
                  <a:rPr lang="en-US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양은비</a:t>
                </a:r>
                <a:r>
                  <a:rPr lang="en-US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sz="2100" u="none" strike="noStrike" dirty="0" err="1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차윤지</a:t>
                </a:r>
                <a:r>
                  <a:rPr lang="en-US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sz="2100" u="none" strike="noStrike" dirty="0" err="1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허재명</a:t>
                </a:r>
                <a:r>
                  <a:rPr lang="en-US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sz="2100" u="none" strike="noStrike" dirty="0" err="1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홍영창</a:t>
                </a:r>
                <a:endParaRPr lang="ko-KR" sz="2100" u="none" strike="noStrike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086600" y="9446418"/>
                <a:ext cx="1308100" cy="3810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100" b="0" i="0" u="none" strike="noStrike" dirty="0">
                    <a:solidFill>
                      <a:srgbClr val="FFFFFF"/>
                    </a:solidFill>
                    <a:ea typeface="Pretendard Bold"/>
                  </a:rPr>
                  <a:t>팀원</a:t>
                </a:r>
              </a:p>
            </p:txBody>
          </p:sp>
        </p:grp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E88BCC20-B07A-4C45-1D01-BD1C1EB111A4}"/>
                </a:ext>
              </a:extLst>
            </p:cNvPr>
            <p:cNvSpPr txBox="1"/>
            <p:nvPr/>
          </p:nvSpPr>
          <p:spPr>
            <a:xfrm>
              <a:off x="14401800" y="9446418"/>
              <a:ext cx="5257800" cy="3810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100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박상범</a:t>
              </a:r>
              <a:endParaRPr lang="ko-KR" sz="2100" u="none" strike="noStrike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BE090F0C-5C53-ABB9-85F2-9F034DDE0CD2}"/>
                </a:ext>
              </a:extLst>
            </p:cNvPr>
            <p:cNvSpPr txBox="1"/>
            <p:nvPr/>
          </p:nvSpPr>
          <p:spPr>
            <a:xfrm>
              <a:off x="13728700" y="9446418"/>
              <a:ext cx="1308100" cy="3810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100" dirty="0">
                  <a:solidFill>
                    <a:srgbClr val="FFFFFF"/>
                  </a:solidFill>
                  <a:ea typeface="Pretendard Bold"/>
                </a:rPr>
                <a:t>멘토</a:t>
              </a:r>
              <a:endParaRPr lang="ko-KR" sz="2100" b="0" i="0" u="none" strike="noStrike" dirty="0">
                <a:solidFill>
                  <a:srgbClr val="FFFFFF"/>
                </a:solidFill>
                <a:ea typeface="Pretendard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953000" y="7784570"/>
            <a:ext cx="7366000" cy="559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200" b="0" i="0" u="none" strike="noStrike" dirty="0">
                <a:solidFill>
                  <a:srgbClr val="FF9A5B"/>
                </a:solidFill>
                <a:latin typeface="Pretendard SemiBold"/>
              </a:rPr>
              <a:t>TEAM</a:t>
            </a:r>
            <a:r>
              <a:rPr lang="en-US" sz="30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 </a:t>
            </a:r>
            <a:r>
              <a:rPr lang="ko-KR" sz="3000" b="1" u="none" strike="noStrike" dirty="0" err="1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세이프티</a:t>
            </a:r>
            <a:r>
              <a:rPr lang="en-US" sz="30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30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마스터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-1600200" y="697970"/>
            <a:ext cx="7366000" cy="559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1" i="0" u="none" strike="noStrike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/>
              </a:rPr>
              <a:t>에이콘아카데미</a:t>
            </a:r>
            <a:r>
              <a:rPr lang="ko-KR" altLang="en-US" sz="2500" b="1" i="0" u="none" strike="noStrike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/>
              </a:rPr>
              <a:t> </a:t>
            </a:r>
            <a:r>
              <a:rPr lang="ko-KR" altLang="en-US" sz="2500" b="1" i="0" u="none" strike="noStrike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/>
              </a:rPr>
              <a:t>홍대학원</a:t>
            </a:r>
            <a:endParaRPr lang="ko-KR" sz="2500" b="1" u="none" strike="noStrike" dirty="0">
              <a:solidFill>
                <a:schemeClr val="tx2">
                  <a:lumMod val="60000"/>
                  <a:lumOff val="4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13293-C37A-7C8E-A073-4FD28850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A86E56-A74E-BC5C-44E1-6E9AA03E4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E2654F-DC8E-CB35-A8CD-7BA9940D5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42A027C-452C-4AF0-A6BA-591A630C354B}"/>
              </a:ext>
            </a:extLst>
          </p:cNvPr>
          <p:cNvSpPr txBox="1"/>
          <p:nvPr/>
        </p:nvSpPr>
        <p:spPr>
          <a:xfrm>
            <a:off x="838200" y="419100"/>
            <a:ext cx="36576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프로젝트 팀 구성 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및 역할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247109-E19B-A865-810F-37DA3E944BEB}"/>
              </a:ext>
            </a:extLst>
          </p:cNvPr>
          <p:cNvSpPr/>
          <p:nvPr/>
        </p:nvSpPr>
        <p:spPr>
          <a:xfrm>
            <a:off x="2743200" y="2171700"/>
            <a:ext cx="12801600" cy="990600"/>
          </a:xfrm>
          <a:prstGeom prst="rect">
            <a:avLst/>
          </a:prstGeom>
          <a:solidFill>
            <a:srgbClr val="DFEC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2F83A9-1A63-DEFA-319C-21C4DD17ACA1}"/>
              </a:ext>
            </a:extLst>
          </p:cNvPr>
          <p:cNvSpPr/>
          <p:nvPr/>
        </p:nvSpPr>
        <p:spPr>
          <a:xfrm>
            <a:off x="2743200" y="3162300"/>
            <a:ext cx="12801600" cy="5867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2B6A0-E9C0-E8AE-D3C8-927F215AC147}"/>
              </a:ext>
            </a:extLst>
          </p:cNvPr>
          <p:cNvSpPr/>
          <p:nvPr/>
        </p:nvSpPr>
        <p:spPr>
          <a:xfrm>
            <a:off x="2743200" y="31623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117CE3-87D2-3B70-D0AC-1B27A9B6F020}"/>
              </a:ext>
            </a:extLst>
          </p:cNvPr>
          <p:cNvSpPr/>
          <p:nvPr/>
        </p:nvSpPr>
        <p:spPr>
          <a:xfrm>
            <a:off x="2743200" y="41529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679E19-BDE9-EDA1-1E3A-7825421AC7B0}"/>
              </a:ext>
            </a:extLst>
          </p:cNvPr>
          <p:cNvSpPr/>
          <p:nvPr/>
        </p:nvSpPr>
        <p:spPr>
          <a:xfrm>
            <a:off x="2743200" y="51435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9819E2-BCAB-90CC-B5E2-51469FBFE8FA}"/>
              </a:ext>
            </a:extLst>
          </p:cNvPr>
          <p:cNvSpPr/>
          <p:nvPr/>
        </p:nvSpPr>
        <p:spPr>
          <a:xfrm>
            <a:off x="2743200" y="61341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81BC3D-D165-16F9-5AB6-D1D19E144980}"/>
              </a:ext>
            </a:extLst>
          </p:cNvPr>
          <p:cNvSpPr/>
          <p:nvPr/>
        </p:nvSpPr>
        <p:spPr>
          <a:xfrm>
            <a:off x="2743200" y="71247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2ACEDE-0CE6-CCB3-215E-90182B1115F0}"/>
              </a:ext>
            </a:extLst>
          </p:cNvPr>
          <p:cNvSpPr/>
          <p:nvPr/>
        </p:nvSpPr>
        <p:spPr>
          <a:xfrm>
            <a:off x="2743200" y="81153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457B404-4276-22B5-C7ED-D58C2872D097}"/>
              </a:ext>
            </a:extLst>
          </p:cNvPr>
          <p:cNvCxnSpPr>
            <a:cxnSpLocks/>
          </p:cNvCxnSpPr>
          <p:nvPr/>
        </p:nvCxnSpPr>
        <p:spPr>
          <a:xfrm>
            <a:off x="2743200" y="4152900"/>
            <a:ext cx="1280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E36FFDC6-D137-AF69-C15F-DF62A7EB9664}"/>
              </a:ext>
            </a:extLst>
          </p:cNvPr>
          <p:cNvCxnSpPr>
            <a:cxnSpLocks/>
          </p:cNvCxnSpPr>
          <p:nvPr/>
        </p:nvCxnSpPr>
        <p:spPr>
          <a:xfrm>
            <a:off x="2743200" y="5143500"/>
            <a:ext cx="1280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73B18022-817E-F89E-E8E9-2D9E49F4D9CE}"/>
              </a:ext>
            </a:extLst>
          </p:cNvPr>
          <p:cNvCxnSpPr>
            <a:cxnSpLocks/>
          </p:cNvCxnSpPr>
          <p:nvPr/>
        </p:nvCxnSpPr>
        <p:spPr>
          <a:xfrm>
            <a:off x="2743200" y="6134099"/>
            <a:ext cx="1280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61E7709-AC86-F857-E5AA-FC82A06BB51C}"/>
              </a:ext>
            </a:extLst>
          </p:cNvPr>
          <p:cNvCxnSpPr>
            <a:cxnSpLocks/>
          </p:cNvCxnSpPr>
          <p:nvPr/>
        </p:nvCxnSpPr>
        <p:spPr>
          <a:xfrm>
            <a:off x="2743200" y="7124698"/>
            <a:ext cx="1280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2306C25-61A5-B586-604F-A5F909D80FB7}"/>
              </a:ext>
            </a:extLst>
          </p:cNvPr>
          <p:cNvCxnSpPr>
            <a:cxnSpLocks/>
          </p:cNvCxnSpPr>
          <p:nvPr/>
        </p:nvCxnSpPr>
        <p:spPr>
          <a:xfrm>
            <a:off x="2743200" y="8115297"/>
            <a:ext cx="1280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9F0E0882-1A9D-847C-5824-2B4ECE1A21C2}"/>
              </a:ext>
            </a:extLst>
          </p:cNvPr>
          <p:cNvCxnSpPr>
            <a:cxnSpLocks/>
          </p:cNvCxnSpPr>
          <p:nvPr/>
        </p:nvCxnSpPr>
        <p:spPr>
          <a:xfrm>
            <a:off x="7772400" y="3162300"/>
            <a:ext cx="0" cy="594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9737E78E-BD01-81E9-3990-B0A790803AB2}"/>
              </a:ext>
            </a:extLst>
          </p:cNvPr>
          <p:cNvCxnSpPr>
            <a:cxnSpLocks/>
          </p:cNvCxnSpPr>
          <p:nvPr/>
        </p:nvCxnSpPr>
        <p:spPr>
          <a:xfrm>
            <a:off x="5257800" y="3162300"/>
            <a:ext cx="0" cy="594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9">
            <a:extLst>
              <a:ext uri="{FF2B5EF4-FFF2-40B4-BE49-F238E27FC236}">
                <a16:creationId xmlns:a16="http://schemas.microsoft.com/office/drawing/2014/main" id="{B18A546A-5A7B-35CE-EAEE-5864D4B96398}"/>
              </a:ext>
            </a:extLst>
          </p:cNvPr>
          <p:cNvSpPr txBox="1"/>
          <p:nvPr/>
        </p:nvSpPr>
        <p:spPr>
          <a:xfrm>
            <a:off x="3594884" y="3454400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이영민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52D656D1-7CB7-2553-2BA9-7AEDC3AD4496}"/>
              </a:ext>
            </a:extLst>
          </p:cNvPr>
          <p:cNvSpPr txBox="1"/>
          <p:nvPr/>
        </p:nvSpPr>
        <p:spPr>
          <a:xfrm>
            <a:off x="3619502" y="4451249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 err="1">
                <a:solidFill>
                  <a:srgbClr val="000000"/>
                </a:solidFill>
                <a:ea typeface="Pretendard Regular"/>
              </a:rPr>
              <a:t>서인교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0B1D198F-3BA9-FF20-C5CE-E89C83F61902}"/>
              </a:ext>
            </a:extLst>
          </p:cNvPr>
          <p:cNvSpPr txBox="1"/>
          <p:nvPr/>
        </p:nvSpPr>
        <p:spPr>
          <a:xfrm>
            <a:off x="3619502" y="5435600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양은비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6246A9CA-507B-0AE0-A7FC-4D83CC3213AB}"/>
              </a:ext>
            </a:extLst>
          </p:cNvPr>
          <p:cNvSpPr txBox="1"/>
          <p:nvPr/>
        </p:nvSpPr>
        <p:spPr>
          <a:xfrm>
            <a:off x="3619502" y="6419951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 err="1">
                <a:solidFill>
                  <a:srgbClr val="000000"/>
                </a:solidFill>
                <a:ea typeface="Pretendard Regular"/>
              </a:rPr>
              <a:t>차윤지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3443F283-1710-D2B4-1FB6-5DD1446B4192}"/>
              </a:ext>
            </a:extLst>
          </p:cNvPr>
          <p:cNvSpPr txBox="1"/>
          <p:nvPr/>
        </p:nvSpPr>
        <p:spPr>
          <a:xfrm>
            <a:off x="3615817" y="7415201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b="0" i="0" u="none" strike="noStrike" dirty="0" err="1">
                <a:solidFill>
                  <a:srgbClr val="000000"/>
                </a:solidFill>
                <a:ea typeface="Pretendard Regular"/>
              </a:rPr>
              <a:t>허재명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D0B252C9-28CF-9CE7-61CA-0ECA0C8BD514}"/>
              </a:ext>
            </a:extLst>
          </p:cNvPr>
          <p:cNvSpPr txBox="1"/>
          <p:nvPr/>
        </p:nvSpPr>
        <p:spPr>
          <a:xfrm>
            <a:off x="3619502" y="8413647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 err="1">
                <a:solidFill>
                  <a:srgbClr val="000000"/>
                </a:solidFill>
                <a:ea typeface="Pretendard Regular"/>
              </a:rPr>
              <a:t>홍영창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0D7D6B0-F7B6-DA7E-301F-C9DB95130A3E}"/>
              </a:ext>
            </a:extLst>
          </p:cNvPr>
          <p:cNvCxnSpPr>
            <a:cxnSpLocks/>
          </p:cNvCxnSpPr>
          <p:nvPr/>
        </p:nvCxnSpPr>
        <p:spPr>
          <a:xfrm flipV="1">
            <a:off x="5257800" y="2171700"/>
            <a:ext cx="0" cy="99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46323663-29DA-C007-2E25-872989346465}"/>
              </a:ext>
            </a:extLst>
          </p:cNvPr>
          <p:cNvCxnSpPr>
            <a:cxnSpLocks/>
          </p:cNvCxnSpPr>
          <p:nvPr/>
        </p:nvCxnSpPr>
        <p:spPr>
          <a:xfrm flipV="1">
            <a:off x="7772400" y="2171700"/>
            <a:ext cx="0" cy="99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9">
            <a:extLst>
              <a:ext uri="{FF2B5EF4-FFF2-40B4-BE49-F238E27FC236}">
                <a16:creationId xmlns:a16="http://schemas.microsoft.com/office/drawing/2014/main" id="{E89631F3-63B8-4C59-4C26-B2CED4FCCA67}"/>
              </a:ext>
            </a:extLst>
          </p:cNvPr>
          <p:cNvSpPr txBox="1"/>
          <p:nvPr/>
        </p:nvSpPr>
        <p:spPr>
          <a:xfrm>
            <a:off x="6237463" y="3415569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팀장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id="{71D3403B-E65F-E42C-0F5F-12A801C2C0F3}"/>
              </a:ext>
            </a:extLst>
          </p:cNvPr>
          <p:cNvSpPr txBox="1"/>
          <p:nvPr/>
        </p:nvSpPr>
        <p:spPr>
          <a:xfrm>
            <a:off x="6232771" y="4401920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B2C31531-B929-3A5B-BDFF-5348B422ECDA}"/>
              </a:ext>
            </a:extLst>
          </p:cNvPr>
          <p:cNvSpPr txBox="1"/>
          <p:nvPr/>
        </p:nvSpPr>
        <p:spPr>
          <a:xfrm>
            <a:off x="6232771" y="5474431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1" name="TextBox 9">
            <a:extLst>
              <a:ext uri="{FF2B5EF4-FFF2-40B4-BE49-F238E27FC236}">
                <a16:creationId xmlns:a16="http://schemas.microsoft.com/office/drawing/2014/main" id="{E0ED4919-F7BA-F057-0B3B-2E754DA56994}"/>
              </a:ext>
            </a:extLst>
          </p:cNvPr>
          <p:cNvSpPr txBox="1"/>
          <p:nvPr/>
        </p:nvSpPr>
        <p:spPr>
          <a:xfrm>
            <a:off x="6267654" y="6432450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2" name="TextBox 9">
            <a:extLst>
              <a:ext uri="{FF2B5EF4-FFF2-40B4-BE49-F238E27FC236}">
                <a16:creationId xmlns:a16="http://schemas.microsoft.com/office/drawing/2014/main" id="{A07562C4-7703-1141-C380-A0F17D51BF93}"/>
              </a:ext>
            </a:extLst>
          </p:cNvPr>
          <p:cNvSpPr txBox="1"/>
          <p:nvPr/>
        </p:nvSpPr>
        <p:spPr>
          <a:xfrm>
            <a:off x="6240687" y="7424194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3" name="TextBox 9">
            <a:extLst>
              <a:ext uri="{FF2B5EF4-FFF2-40B4-BE49-F238E27FC236}">
                <a16:creationId xmlns:a16="http://schemas.microsoft.com/office/drawing/2014/main" id="{460AF862-08BC-2E4E-33D4-400CB48B1B65}"/>
              </a:ext>
            </a:extLst>
          </p:cNvPr>
          <p:cNvSpPr txBox="1"/>
          <p:nvPr/>
        </p:nvSpPr>
        <p:spPr>
          <a:xfrm>
            <a:off x="6229547" y="8407400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77" name="TextBox 8">
            <a:extLst>
              <a:ext uri="{FF2B5EF4-FFF2-40B4-BE49-F238E27FC236}">
                <a16:creationId xmlns:a16="http://schemas.microsoft.com/office/drawing/2014/main" id="{1DDE3594-4DB3-E881-E227-A8E7C7B56BEF}"/>
              </a:ext>
            </a:extLst>
          </p:cNvPr>
          <p:cNvSpPr txBox="1"/>
          <p:nvPr/>
        </p:nvSpPr>
        <p:spPr>
          <a:xfrm>
            <a:off x="2893209" y="2419350"/>
            <a:ext cx="2165346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FF9A5B"/>
                </a:solidFill>
                <a:latin typeface="Pretendard SemiBold"/>
                <a:ea typeface="Pretendard SemiBold"/>
              </a:rPr>
              <a:t>훈련생</a:t>
            </a:r>
            <a:endParaRPr lang="ko-KR" sz="28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78" name="TextBox 8">
            <a:extLst>
              <a:ext uri="{FF2B5EF4-FFF2-40B4-BE49-F238E27FC236}">
                <a16:creationId xmlns:a16="http://schemas.microsoft.com/office/drawing/2014/main" id="{85800315-1470-E7D0-1085-E159A6CCC969}"/>
              </a:ext>
            </a:extLst>
          </p:cNvPr>
          <p:cNvSpPr txBox="1"/>
          <p:nvPr/>
        </p:nvSpPr>
        <p:spPr>
          <a:xfrm>
            <a:off x="5334000" y="2413732"/>
            <a:ext cx="239834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FF9A5B"/>
                </a:solidFill>
                <a:latin typeface="Pretendard SemiBold"/>
                <a:ea typeface="Pretendard SemiBold"/>
              </a:rPr>
              <a:t>역할</a:t>
            </a:r>
            <a:endParaRPr lang="ko-KR" sz="28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DEC822BE-EC99-8EAE-7FB0-9D35BFCC3735}"/>
              </a:ext>
            </a:extLst>
          </p:cNvPr>
          <p:cNvSpPr txBox="1"/>
          <p:nvPr/>
        </p:nvSpPr>
        <p:spPr>
          <a:xfrm>
            <a:off x="10522829" y="2412636"/>
            <a:ext cx="239834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FF9A5B"/>
                </a:solidFill>
                <a:latin typeface="Pretendard SemiBold"/>
                <a:ea typeface="Pretendard SemiBold"/>
              </a:rPr>
              <a:t>담당 업무</a:t>
            </a:r>
            <a:endParaRPr lang="ko-KR" sz="28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80" name="TextBox 9">
            <a:extLst>
              <a:ext uri="{FF2B5EF4-FFF2-40B4-BE49-F238E27FC236}">
                <a16:creationId xmlns:a16="http://schemas.microsoft.com/office/drawing/2014/main" id="{CCB777E2-D76E-8BDC-6554-F9F08D927BA0}"/>
              </a:ext>
            </a:extLst>
          </p:cNvPr>
          <p:cNvSpPr txBox="1"/>
          <p:nvPr/>
        </p:nvSpPr>
        <p:spPr>
          <a:xfrm>
            <a:off x="8060209" y="3073034"/>
            <a:ext cx="6709107" cy="11691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서울 권역의 날씨 특보 및 대기오염 정보 실시간 조회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응급의료기관 정보 및 응급실 가용 병상 정보 조회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메인 화면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1" name="TextBox 9">
            <a:extLst>
              <a:ext uri="{FF2B5EF4-FFF2-40B4-BE49-F238E27FC236}">
                <a16:creationId xmlns:a16="http://schemas.microsoft.com/office/drawing/2014/main" id="{72A3B516-9EEE-1461-762C-69239AD5FBFC}"/>
              </a:ext>
            </a:extLst>
          </p:cNvPr>
          <p:cNvSpPr txBox="1"/>
          <p:nvPr/>
        </p:nvSpPr>
        <p:spPr>
          <a:xfrm>
            <a:off x="8060209" y="4296668"/>
            <a:ext cx="6709107" cy="7496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게시판 기능</a:t>
            </a: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 로그인</a:t>
            </a: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회원가입 기능</a:t>
            </a:r>
            <a:endParaRPr lang="en-US" altLang="ko-KR" sz="14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관리자 페이지</a:t>
            </a: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재난 상황 대처로 알아보는 </a:t>
            </a: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MBTI</a:t>
            </a: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최종 디자인 최적화</a:t>
            </a:r>
            <a:endParaRPr lang="en-US" altLang="ko-KR" sz="1400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82" name="TextBox 9">
            <a:extLst>
              <a:ext uri="{FF2B5EF4-FFF2-40B4-BE49-F238E27FC236}">
                <a16:creationId xmlns:a16="http://schemas.microsoft.com/office/drawing/2014/main" id="{12C7826A-55AE-B76D-6F6E-0D68FB5A6C85}"/>
              </a:ext>
            </a:extLst>
          </p:cNvPr>
          <p:cNvSpPr txBox="1"/>
          <p:nvPr/>
        </p:nvSpPr>
        <p:spPr>
          <a:xfrm>
            <a:off x="8060209" y="5217530"/>
            <a:ext cx="705494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호우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홍수 특보 및 실시간 정보 조회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서울시 주간 주요 재난사고 통계 및 재난 경보 소리 테스트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- PPT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제작</a:t>
            </a:r>
            <a:endParaRPr lang="ko-KR" sz="1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3" name="TextBox 9">
            <a:extLst>
              <a:ext uri="{FF2B5EF4-FFF2-40B4-BE49-F238E27FC236}">
                <a16:creationId xmlns:a16="http://schemas.microsoft.com/office/drawing/2014/main" id="{95BFCF60-3182-A6EB-0CFC-B5694E8091CF}"/>
              </a:ext>
            </a:extLst>
          </p:cNvPr>
          <p:cNvSpPr txBox="1"/>
          <p:nvPr/>
        </p:nvSpPr>
        <p:spPr>
          <a:xfrm>
            <a:off x="8060209" y="6131131"/>
            <a:ext cx="6709107" cy="9602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민방위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지진 옥외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한파 대피 시설 조회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생존 필수품 추천 및 체크 리스트 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재난 훈련 영상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최종 디자인 최적화</a:t>
            </a:r>
            <a:endParaRPr lang="en-US" altLang="ko-KR" sz="1400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id="{46A07B4B-EA8C-DA69-1FA4-3527C7C74098}"/>
              </a:ext>
            </a:extLst>
          </p:cNvPr>
          <p:cNvSpPr txBox="1"/>
          <p:nvPr/>
        </p:nvSpPr>
        <p:spPr>
          <a:xfrm>
            <a:off x="8060208" y="7166496"/>
            <a:ext cx="6709107" cy="9217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a typeface="Pretendard Regular"/>
              </a:rPr>
              <a:t>시민 안전 보험 정보 조회</a:t>
            </a:r>
            <a:endParaRPr lang="en-US" altLang="ko-KR" sz="14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게시판 기능</a:t>
            </a:r>
            <a:endParaRPr lang="ko-KR" sz="1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5" name="TextBox 9">
            <a:extLst>
              <a:ext uri="{FF2B5EF4-FFF2-40B4-BE49-F238E27FC236}">
                <a16:creationId xmlns:a16="http://schemas.microsoft.com/office/drawing/2014/main" id="{833B2D90-A973-123A-BB08-EA9811A10D3F}"/>
              </a:ext>
            </a:extLst>
          </p:cNvPr>
          <p:cNvSpPr txBox="1"/>
          <p:nvPr/>
        </p:nvSpPr>
        <p:spPr>
          <a:xfrm>
            <a:off x="8060208" y="8122124"/>
            <a:ext cx="6709107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재난 문자 정보 조회 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과거 지진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태풍 정보 조회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ea typeface="Pretendard Regular"/>
              </a:rPr>
              <a:t>-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a typeface="Pretendard Regular"/>
              </a:rPr>
              <a:t>재난 안전 지수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1400" b="0" i="0" u="none" strike="noStrike" dirty="0">
                <a:solidFill>
                  <a:srgbClr val="000000"/>
                </a:solidFill>
                <a:ea typeface="Pretendard Regular"/>
              </a:rPr>
              <a:t> 재난 별 행동 요령 및 예방법</a:t>
            </a:r>
            <a:endParaRPr lang="en-US" altLang="ko-KR" sz="14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ea typeface="Pretendard Regular"/>
              </a:rPr>
              <a:t>-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a typeface="Pretendard Regular"/>
              </a:rPr>
              <a:t>급수 시설 조회</a:t>
            </a:r>
            <a:endParaRPr lang="ko-KR" sz="1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2125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6BEFF-383A-2DA6-CE3D-F94B113A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BED939-3723-31E1-082A-8B5AAB07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6E822B5-E90D-25C5-245F-49EC5CD51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9AA006C-0071-404D-232B-91EB5A0514E2}"/>
              </a:ext>
            </a:extLst>
          </p:cNvPr>
          <p:cNvSpPr txBox="1"/>
          <p:nvPr/>
        </p:nvSpPr>
        <p:spPr>
          <a:xfrm>
            <a:off x="838200" y="495300"/>
            <a:ext cx="47244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프로젝트 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수행 절차 및 방법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EE9EA0C-6299-344F-3055-8E7C6A124605}"/>
              </a:ext>
            </a:extLst>
          </p:cNvPr>
          <p:cNvGrpSpPr/>
          <p:nvPr/>
        </p:nvGrpSpPr>
        <p:grpSpPr>
          <a:xfrm>
            <a:off x="3289986" y="4810125"/>
            <a:ext cx="4876800" cy="876300"/>
            <a:chOff x="2714368" y="4914900"/>
            <a:chExt cx="4876800" cy="876300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A0CE50AF-B27F-B5FE-6941-2ACC94A2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3B56432F-2B3E-EB4F-D52B-E46811ADE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D52A13C-8226-CCFA-A140-39B7BC27DD0A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02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5B1BB2F0-6DA0-A223-43EA-D2C676D1999F}"/>
                </a:ext>
              </a:extLst>
            </p:cNvPr>
            <p:cNvSpPr txBox="1"/>
            <p:nvPr/>
          </p:nvSpPr>
          <p:spPr>
            <a:xfrm>
              <a:off x="4136768" y="4991100"/>
              <a:ext cx="34544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기능정의서</a:t>
              </a:r>
              <a:endParaRPr lang="ko-KR" alt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548DB6D-8F8E-E83C-279C-F09B5310166E}"/>
              </a:ext>
            </a:extLst>
          </p:cNvPr>
          <p:cNvGrpSpPr/>
          <p:nvPr/>
        </p:nvGrpSpPr>
        <p:grpSpPr>
          <a:xfrm>
            <a:off x="3289986" y="6686550"/>
            <a:ext cx="4876800" cy="876300"/>
            <a:chOff x="2714368" y="4914900"/>
            <a:chExt cx="4876800" cy="876300"/>
          </a:xfrm>
        </p:grpSpPr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0AFEFFDB-81EF-2B35-5225-05017B1E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5F3F6440-6ED1-2D8B-796F-E22E02DD6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1B0ED16A-ECF2-0B46-0115-26F6048C1D3A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03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FEDF5DE9-05D7-6ED7-177B-ECF82E45887A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테이블설계서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6DBD6C1-79CB-1F4E-F0A3-F9694F28B1BF}"/>
              </a:ext>
            </a:extLst>
          </p:cNvPr>
          <p:cNvGrpSpPr/>
          <p:nvPr/>
        </p:nvGrpSpPr>
        <p:grpSpPr>
          <a:xfrm>
            <a:off x="3289986" y="2933700"/>
            <a:ext cx="4876800" cy="876300"/>
            <a:chOff x="2714368" y="4914900"/>
            <a:chExt cx="4876800" cy="876300"/>
          </a:xfrm>
        </p:grpSpPr>
        <p:pic>
          <p:nvPicPr>
            <p:cNvPr id="36" name="Picture 6">
              <a:extLst>
                <a:ext uri="{FF2B5EF4-FFF2-40B4-BE49-F238E27FC236}">
                  <a16:creationId xmlns:a16="http://schemas.microsoft.com/office/drawing/2014/main" id="{D6306384-4B71-BEF4-DFC9-BFE777F1C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37" name="Picture 7">
              <a:extLst>
                <a:ext uri="{FF2B5EF4-FFF2-40B4-BE49-F238E27FC236}">
                  <a16:creationId xmlns:a16="http://schemas.microsoft.com/office/drawing/2014/main" id="{74D4C63C-C108-3CF7-0192-02FF6A971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25D4189-AA55-D33F-3BAF-E40848D7A2E4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01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076E47EF-F30C-5FD7-9CDC-87B3395F42E4}"/>
                </a:ext>
              </a:extLst>
            </p:cNvPr>
            <p:cNvSpPr txBox="1"/>
            <p:nvPr/>
          </p:nvSpPr>
          <p:spPr>
            <a:xfrm>
              <a:off x="4136768" y="4991100"/>
              <a:ext cx="3288614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프로젝트 일정 관리</a:t>
              </a:r>
              <a:r>
                <a:rPr lang="en-US" altLang="ko-KR" sz="2400" b="0" i="0" u="none" strike="noStrike" dirty="0">
                  <a:solidFill>
                    <a:srgbClr val="000000"/>
                  </a:solidFill>
                  <a:ea typeface="Pretendard Regular"/>
                </a:rPr>
                <a:t>(</a:t>
              </a:r>
              <a:r>
                <a:rPr lang="en" altLang="ko-KR" sz="2400" b="0" i="0" u="none" strike="noStrike" dirty="0">
                  <a:solidFill>
                    <a:srgbClr val="000000"/>
                  </a:solidFill>
                  <a:ea typeface="Pretendard Regular"/>
                </a:rPr>
                <a:t>WBS)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A27FAE4-1C1F-CACD-C1B2-174E71E6C2BA}"/>
              </a:ext>
            </a:extLst>
          </p:cNvPr>
          <p:cNvGrpSpPr/>
          <p:nvPr/>
        </p:nvGrpSpPr>
        <p:grpSpPr>
          <a:xfrm>
            <a:off x="10048102" y="4810125"/>
            <a:ext cx="4876800" cy="876300"/>
            <a:chOff x="2714368" y="4914900"/>
            <a:chExt cx="4876800" cy="876300"/>
          </a:xfrm>
        </p:grpSpPr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4DDCF01A-A42A-B3D1-0C09-C3B0144D6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42" name="Picture 7">
              <a:extLst>
                <a:ext uri="{FF2B5EF4-FFF2-40B4-BE49-F238E27FC236}">
                  <a16:creationId xmlns:a16="http://schemas.microsoft.com/office/drawing/2014/main" id="{0C9B3FEE-292E-BE78-2886-2337066E6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9377B4B1-64D1-AC97-7CEC-D38F808EA434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05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CE634B93-6439-D883-A540-750A01775F64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dirty="0">
                  <a:solidFill>
                    <a:srgbClr val="000000"/>
                  </a:solidFill>
                  <a:ea typeface="Pretendard Regular"/>
                </a:rPr>
                <a:t>화면설계서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FDBA351-D3B9-238E-F54C-C8C8B6A03296}"/>
              </a:ext>
            </a:extLst>
          </p:cNvPr>
          <p:cNvGrpSpPr/>
          <p:nvPr/>
        </p:nvGrpSpPr>
        <p:grpSpPr>
          <a:xfrm>
            <a:off x="10048102" y="6686550"/>
            <a:ext cx="4876800" cy="876300"/>
            <a:chOff x="2714368" y="4914900"/>
            <a:chExt cx="4876800" cy="876300"/>
          </a:xfrm>
        </p:grpSpPr>
        <p:pic>
          <p:nvPicPr>
            <p:cNvPr id="46" name="Picture 6">
              <a:extLst>
                <a:ext uri="{FF2B5EF4-FFF2-40B4-BE49-F238E27FC236}">
                  <a16:creationId xmlns:a16="http://schemas.microsoft.com/office/drawing/2014/main" id="{58D92758-CA6F-FA33-E723-95ED29D6A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47" name="Picture 7">
              <a:extLst>
                <a:ext uri="{FF2B5EF4-FFF2-40B4-BE49-F238E27FC236}">
                  <a16:creationId xmlns:a16="http://schemas.microsoft.com/office/drawing/2014/main" id="{EEADCF94-5B22-FC97-7CB5-6A5F1EB3A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E122EFD4-402A-D7DE-90F9-0ED289FFFA51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06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ECDD28FD-3E9A-4645-7DAA-8FE288BA6B73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dirty="0">
                  <a:solidFill>
                    <a:srgbClr val="000000"/>
                  </a:solidFill>
                  <a:ea typeface="Pretendard Regular"/>
                </a:rPr>
                <a:t>데이터 수집 및 관리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8C144D6-1C24-2847-BF6E-ACCF383AFE8C}"/>
              </a:ext>
            </a:extLst>
          </p:cNvPr>
          <p:cNvGrpSpPr/>
          <p:nvPr/>
        </p:nvGrpSpPr>
        <p:grpSpPr>
          <a:xfrm>
            <a:off x="10048102" y="2933700"/>
            <a:ext cx="4876800" cy="876300"/>
            <a:chOff x="2714368" y="4914900"/>
            <a:chExt cx="4876800" cy="876300"/>
          </a:xfrm>
        </p:grpSpPr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9C8F9A9D-207E-663E-22E4-95A82FDE4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52" name="Picture 7">
              <a:extLst>
                <a:ext uri="{FF2B5EF4-FFF2-40B4-BE49-F238E27FC236}">
                  <a16:creationId xmlns:a16="http://schemas.microsoft.com/office/drawing/2014/main" id="{0C623BCA-712C-FEF7-367D-0296681B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3D205D4-EE08-1503-E294-93E1B08AD503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04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27C3EA0A-1F7C-423C-B0F2-775033E93510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2400" dirty="0">
                  <a:solidFill>
                    <a:srgbClr val="000000"/>
                  </a:solidFill>
                  <a:ea typeface="Pretendard Regular"/>
                </a:rPr>
                <a:t>ERD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253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781DC6-8300-12DE-DDE8-A908CE46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E11CEA-CFBF-1EAF-CE11-2377E77A0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90EC0-0387-FCF5-E2E0-C61A59A4E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AAAD53-249F-077A-6784-09A7BA00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100838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F362346-D2D8-DC3D-7B08-8367C1C64868}"/>
              </a:ext>
            </a:extLst>
          </p:cNvPr>
          <p:cNvSpPr txBox="1"/>
          <p:nvPr/>
        </p:nvSpPr>
        <p:spPr>
          <a:xfrm>
            <a:off x="838200" y="571500"/>
            <a:ext cx="5334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일정</a:t>
            </a:r>
            <a:r>
              <a:rPr lang="en-US" altLang="ko-KR" sz="4200" b="0" i="0" u="none" strike="noStrike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관리</a:t>
            </a:r>
          </a:p>
        </p:txBody>
      </p:sp>
      <p:sp>
        <p:nvSpPr>
          <p:cNvPr id="73" name="TextBox 12">
            <a:extLst>
              <a:ext uri="{FF2B5EF4-FFF2-40B4-BE49-F238E27FC236}">
                <a16:creationId xmlns:a16="http://schemas.microsoft.com/office/drawing/2014/main" id="{4055A96D-459D-B1AC-B7E4-E9BB18E88E5A}"/>
              </a:ext>
            </a:extLst>
          </p:cNvPr>
          <p:cNvSpPr txBox="1"/>
          <p:nvPr/>
        </p:nvSpPr>
        <p:spPr>
          <a:xfrm>
            <a:off x="873072" y="1167123"/>
            <a:ext cx="108775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 및 설계 단계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BCAC38-1232-7F3D-0CBC-94F752027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94" y="2005323"/>
            <a:ext cx="17198706" cy="4585977"/>
          </a:xfrm>
          <a:prstGeom prst="rect">
            <a:avLst/>
          </a:prstGeom>
        </p:spPr>
      </p:pic>
      <p:graphicFrame>
        <p:nvGraphicFramePr>
          <p:cNvPr id="28" name="개체 27">
            <a:extLst>
              <a:ext uri="{FF2B5EF4-FFF2-40B4-BE49-F238E27FC236}">
                <a16:creationId xmlns:a16="http://schemas.microsoft.com/office/drawing/2014/main" id="{A79AF2B7-F9FB-E38A-6DB1-EF30E9FD6B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878858"/>
              </p:ext>
            </p:extLst>
          </p:nvPr>
        </p:nvGraphicFramePr>
        <p:xfrm>
          <a:off x="7620000" y="7181922"/>
          <a:ext cx="2819400" cy="2378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showAsIcon="1" r:id="rId7" imgW="914400" imgH="771525" progId="Excel.Sheet.12">
                  <p:embed/>
                </p:oleObj>
              </mc:Choice>
              <mc:Fallback>
                <p:oleObj name="Worksheet" showAsIcon="1" r:id="rId7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0" y="7181922"/>
                        <a:ext cx="2819400" cy="2378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4597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47A18-C308-12AB-EA6C-5EF76A826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CF034E-6CF9-083E-69F5-C9211E5C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7563CD-CD59-29AC-25D5-54035249E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E3F1E1-4E36-9F3A-A73A-A4B64CCF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00838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1B12B7F-6203-BE86-0B55-6762F273B00A}"/>
              </a:ext>
            </a:extLst>
          </p:cNvPr>
          <p:cNvSpPr txBox="1"/>
          <p:nvPr/>
        </p:nvSpPr>
        <p:spPr>
          <a:xfrm>
            <a:off x="838200" y="571500"/>
            <a:ext cx="5334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일정</a:t>
            </a:r>
            <a:r>
              <a:rPr lang="en-US" altLang="ko-KR" sz="4200" b="0" i="0" u="none" strike="noStrike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관리</a:t>
            </a:r>
          </a:p>
        </p:txBody>
      </p:sp>
      <p:sp>
        <p:nvSpPr>
          <p:cNvPr id="73" name="TextBox 12">
            <a:extLst>
              <a:ext uri="{FF2B5EF4-FFF2-40B4-BE49-F238E27FC236}">
                <a16:creationId xmlns:a16="http://schemas.microsoft.com/office/drawing/2014/main" id="{C293CD3D-F231-9444-AFFF-50A2F6BE65BA}"/>
              </a:ext>
            </a:extLst>
          </p:cNvPr>
          <p:cNvSpPr txBox="1"/>
          <p:nvPr/>
        </p:nvSpPr>
        <p:spPr>
          <a:xfrm>
            <a:off x="873072" y="1167123"/>
            <a:ext cx="108775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 및 설계 단계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E65241-E8CF-1831-5755-21F3B1B9E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866900"/>
            <a:ext cx="16586200" cy="742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58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240EA-350F-2F7A-A61D-9CC70DDA5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F8E4369F-C21C-B2E2-C648-6F8CDEBC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08B8700-C7F9-CB33-9AAA-E24DF37B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B3A93FB-FC4E-FEE8-702A-B44D4B5F8942}"/>
              </a:ext>
            </a:extLst>
          </p:cNvPr>
          <p:cNvSpPr txBox="1"/>
          <p:nvPr/>
        </p:nvSpPr>
        <p:spPr>
          <a:xfrm>
            <a:off x="8382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기능정의서</a:t>
            </a:r>
            <a:endParaRPr lang="ko-KR" alt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CCB92A-F175-4FF9-43F3-44E9AB446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91" y="2465792"/>
            <a:ext cx="7772400" cy="43910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CF4A80-A63C-6E33-693B-95DCE8621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28" y="5777345"/>
            <a:ext cx="9137072" cy="38946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62A057-67D3-9735-4091-DA39896FB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28" y="1738745"/>
            <a:ext cx="9265672" cy="4038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D8683-0E9C-E358-E294-0A57C6D91457}"/>
              </a:ext>
            </a:extLst>
          </p:cNvPr>
          <p:cNvSpPr txBox="1"/>
          <p:nvPr/>
        </p:nvSpPr>
        <p:spPr>
          <a:xfrm>
            <a:off x="13639482" y="84963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세마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기능정의서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.xlsx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hlinkClick r:id="rId7"/>
            <a:extLst>
              <a:ext uri="{FF2B5EF4-FFF2-40B4-BE49-F238E27FC236}">
                <a16:creationId xmlns:a16="http://schemas.microsoft.com/office/drawing/2014/main" id="{B3C51D53-A5E0-163F-2E76-651D08402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5313" y="8191500"/>
            <a:ext cx="684169" cy="6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3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0BE6-FB40-19D1-BC24-2A7347D5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84F53E9F-4226-6A8D-A8CE-A0FE1F2C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3648648-1E96-4B60-D8C3-20C94818A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6232909-54B3-9CCF-1ADD-23E911718B6D}"/>
              </a:ext>
            </a:extLst>
          </p:cNvPr>
          <p:cNvSpPr txBox="1"/>
          <p:nvPr/>
        </p:nvSpPr>
        <p:spPr>
          <a:xfrm>
            <a:off x="838200" y="558800"/>
            <a:ext cx="33147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테이블 설계서</a:t>
            </a:r>
            <a:endParaRPr lang="en-US" altLang="ko-KR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27EA0E-7050-D183-DDCB-84BF8E5D2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2174009"/>
            <a:ext cx="9019310" cy="5448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55E45B-A782-FDC8-381E-DC3EF3CB6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896" y="2174009"/>
            <a:ext cx="7166428" cy="5016500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A65ACFD6-9BD9-B41D-1D82-54EB1D7DBABE}"/>
              </a:ext>
            </a:extLst>
          </p:cNvPr>
          <p:cNvSpPr txBox="1"/>
          <p:nvPr/>
        </p:nvSpPr>
        <p:spPr>
          <a:xfrm>
            <a:off x="8445500" y="8836955"/>
            <a:ext cx="2374900" cy="615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세마</a:t>
            </a:r>
            <a:r>
              <a:rPr lang="en-US" altLang="ko-KR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ko-KR" altLang="en-US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테이블정의서</a:t>
            </a:r>
            <a:r>
              <a:rPr lang="en-US" altLang="ko-KR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.xlsx</a:t>
            </a:r>
          </a:p>
        </p:txBody>
      </p:sp>
      <p:pic>
        <p:nvPicPr>
          <p:cNvPr id="2" name="그림 1">
            <a:hlinkClick r:id="rId6"/>
            <a:extLst>
              <a:ext uri="{FF2B5EF4-FFF2-40B4-BE49-F238E27FC236}">
                <a16:creationId xmlns:a16="http://schemas.microsoft.com/office/drawing/2014/main" id="{1EF5AA72-1219-25CE-34B8-54FE92D3C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884" y="8739291"/>
            <a:ext cx="624616" cy="61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6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CE7D-00D4-744C-A38C-503B8B3BF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CCF3817-090E-2C10-1E21-6E635BD8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511D50-A8BF-2AAD-5D07-34282FAB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AEA06DC-82B2-CCB9-2500-D8E946C893A9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dirty="0">
                <a:solidFill>
                  <a:srgbClr val="FF9A5B"/>
                </a:solidFill>
                <a:latin typeface="Pretendard Bold"/>
              </a:rPr>
              <a:t>ERD</a:t>
            </a:r>
            <a:endParaRPr lang="en-US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C49DE8-327E-73A2-EC34-2C2BC7EE5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786467"/>
            <a:ext cx="12801600" cy="7381648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4A3153FB-3802-5122-A0CF-6F13E6B4B222}"/>
              </a:ext>
            </a:extLst>
          </p:cNvPr>
          <p:cNvSpPr txBox="1"/>
          <p:nvPr/>
        </p:nvSpPr>
        <p:spPr>
          <a:xfrm>
            <a:off x="2076450" y="681567"/>
            <a:ext cx="108775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u="none" strike="noStrike" dirty="0" err="1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대기질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미세먼지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날씨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자치구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응급실 가용 병상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응급 의료 기관 정보 테이블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63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E4193-7CF4-95E1-7403-FAEE101F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9FACB3DF-7DB7-FD25-ECAB-DD4CFF02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DB2C303-EE82-D42F-A4F3-BA2D9C89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57F55D7-D599-CFB2-AF92-2EB64D8C4CDB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dirty="0">
                <a:solidFill>
                  <a:srgbClr val="FF9A5B"/>
                </a:solidFill>
                <a:latin typeface="Pretendard Bold"/>
              </a:rPr>
              <a:t>ERD</a:t>
            </a:r>
            <a:endParaRPr lang="en-US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A0C0D-41F5-93A4-B898-720A89E4A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45" y="2334683"/>
            <a:ext cx="13755510" cy="5617633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8BD8AC5C-1658-95C1-5718-6316F741F3DB}"/>
              </a:ext>
            </a:extLst>
          </p:cNvPr>
          <p:cNvSpPr txBox="1"/>
          <p:nvPr/>
        </p:nvSpPr>
        <p:spPr>
          <a:xfrm>
            <a:off x="2076450" y="681567"/>
            <a:ext cx="93535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수위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홍수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강수량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주요재난통계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테이블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07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DA4D-8EF2-93BE-72A9-D354DAAB3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A9230072-D80A-DF48-1668-B43FF272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D29641F-9DA7-16C0-401A-D2844910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902956D-7472-21C8-D829-B1A834840834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dirty="0">
                <a:solidFill>
                  <a:srgbClr val="FF9A5B"/>
                </a:solidFill>
                <a:latin typeface="Pretendard Bold"/>
              </a:rPr>
              <a:t>ERD</a:t>
            </a:r>
            <a:endParaRPr lang="en-US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5F3469-392C-75F0-13FE-39C39819A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133" y="1986973"/>
            <a:ext cx="5655733" cy="7034610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617F5E1C-6AC8-3F4A-3043-B8E2A746B230}"/>
              </a:ext>
            </a:extLst>
          </p:cNvPr>
          <p:cNvSpPr txBox="1"/>
          <p:nvPr/>
        </p:nvSpPr>
        <p:spPr>
          <a:xfrm>
            <a:off x="2076450" y="681567"/>
            <a:ext cx="7848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재난 문자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지진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태풍 정보 테이블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990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8EEA-83A3-528B-F2BB-1A1D9845F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F9FBBEB6-DE95-DA37-431B-38ACD4AE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6D4C44-41E3-59F4-EF3D-5B7F5A9D1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7A834FC-5CEF-04BD-C54D-38E83DC90F4F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dirty="0">
                <a:solidFill>
                  <a:srgbClr val="FF9A5B"/>
                </a:solidFill>
                <a:latin typeface="Pretendard Bold"/>
              </a:rPr>
              <a:t>ERD</a:t>
            </a:r>
            <a:endParaRPr lang="en-US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F6D0F-C664-1B7C-E965-98C1CC35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232" y="2514600"/>
            <a:ext cx="14215535" cy="5257800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E52B9A68-ABBB-725E-C252-343BDF46B5BC}"/>
              </a:ext>
            </a:extLst>
          </p:cNvPr>
          <p:cNvSpPr txBox="1"/>
          <p:nvPr/>
        </p:nvSpPr>
        <p:spPr>
          <a:xfrm>
            <a:off x="2076450" y="681567"/>
            <a:ext cx="93535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재난 훈련 영상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민방위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한파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지진 옥외 대피소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급수시설 테이블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636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5E39B3-DE3E-4847-FBEA-C11673F5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9F9FF6-1C91-844C-B1BE-429432D2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2C7B11C-82EC-EA09-FF27-9818DC94C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9D842C-BA31-6589-4A5D-1EC739F52714}"/>
              </a:ext>
            </a:extLst>
          </p:cNvPr>
          <p:cNvSpPr txBox="1"/>
          <p:nvPr/>
        </p:nvSpPr>
        <p:spPr>
          <a:xfrm>
            <a:off x="838200" y="50165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목차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B272223-984B-D429-E05D-697A475451BA}"/>
              </a:ext>
            </a:extLst>
          </p:cNvPr>
          <p:cNvSpPr txBox="1"/>
          <p:nvPr/>
        </p:nvSpPr>
        <p:spPr>
          <a:xfrm>
            <a:off x="3206500" y="3962400"/>
            <a:ext cx="3422899" cy="201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프로젝트 배경 및 목표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주제 선정 기준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프로젝트 목적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벤치마킹 사이트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기술 스택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4E63CF0-D864-28C2-1AB1-12EDA784D3EB}"/>
              </a:ext>
            </a:extLst>
          </p:cNvPr>
          <p:cNvSpPr txBox="1"/>
          <p:nvPr/>
        </p:nvSpPr>
        <p:spPr>
          <a:xfrm>
            <a:off x="3206501" y="3086100"/>
            <a:ext cx="3194298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  <a:r>
              <a:rPr lang="en-US" sz="2800" b="0" i="0" u="none" strike="noStrike" dirty="0">
                <a:solidFill>
                  <a:srgbClr val="FF9A5B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FF9A5B"/>
                </a:solidFill>
                <a:ea typeface="Pretendard Bold"/>
              </a:rPr>
              <a:t>개요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09D87AF-CBCF-62CA-9419-87FF21984F74}"/>
              </a:ext>
            </a:extLst>
          </p:cNvPr>
          <p:cNvSpPr txBox="1"/>
          <p:nvPr/>
        </p:nvSpPr>
        <p:spPr>
          <a:xfrm>
            <a:off x="2347808" y="3086100"/>
            <a:ext cx="62399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u="none" strike="noStrike" dirty="0">
                <a:solidFill>
                  <a:srgbClr val="AACBE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0AFBEB6-235F-8650-7096-A8980473398A}"/>
              </a:ext>
            </a:extLst>
          </p:cNvPr>
          <p:cNvSpPr txBox="1"/>
          <p:nvPr/>
        </p:nvSpPr>
        <p:spPr>
          <a:xfrm>
            <a:off x="7334001" y="3962400"/>
            <a:ext cx="2902198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2D1D29A-7531-4207-77B0-B00A86738D6E}"/>
              </a:ext>
            </a:extLst>
          </p:cNvPr>
          <p:cNvSpPr txBox="1"/>
          <p:nvPr/>
        </p:nvSpPr>
        <p:spPr>
          <a:xfrm>
            <a:off x="7334001" y="3086100"/>
            <a:ext cx="375595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FF9A5B"/>
                </a:solidFill>
                <a:ea typeface="Pretendard Bold"/>
              </a:rPr>
              <a:t>프로젝트 팀 구성 및 역할</a:t>
            </a:r>
            <a:endParaRPr lang="ko-KR" sz="28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0A5F52D-49E7-89CB-5F63-3F7F4325FC93}"/>
              </a:ext>
            </a:extLst>
          </p:cNvPr>
          <p:cNvSpPr txBox="1"/>
          <p:nvPr/>
        </p:nvSpPr>
        <p:spPr>
          <a:xfrm>
            <a:off x="6413499" y="3086100"/>
            <a:ext cx="745555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u="none" strike="noStrike" dirty="0">
                <a:solidFill>
                  <a:srgbClr val="AACBE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C867698-3FE0-FC8E-BA4B-AF2C2C72EC22}"/>
              </a:ext>
            </a:extLst>
          </p:cNvPr>
          <p:cNvSpPr txBox="1"/>
          <p:nvPr/>
        </p:nvSpPr>
        <p:spPr>
          <a:xfrm>
            <a:off x="12515601" y="3962400"/>
            <a:ext cx="2902198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프로젝트 일정관리</a:t>
            </a:r>
            <a:r>
              <a:rPr lang="en-US" altLang="ko-KR" sz="2200" dirty="0">
                <a:solidFill>
                  <a:srgbClr val="000000"/>
                </a:solidFill>
                <a:ea typeface="Pretendard Light"/>
              </a:rPr>
              <a:t>(WBS)</a:t>
            </a:r>
            <a:endParaRPr lang="en-US" sz="2200" b="0" i="0" u="none" strike="noStrike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기능 정의서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테이블 설계서</a:t>
            </a:r>
            <a:endParaRPr lang="en-US" altLang="ko-KR" sz="22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en-US" altLang="ko-KR" sz="2200" dirty="0">
                <a:solidFill>
                  <a:srgbClr val="000000"/>
                </a:solidFill>
                <a:latin typeface="Pretendard Light"/>
                <a:ea typeface="Pretendard Light"/>
              </a:rPr>
              <a:t>ERD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화면설계서</a:t>
            </a:r>
            <a:endParaRPr lang="en-US" altLang="ko-KR" sz="22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데이터 수집 및 관리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D84D442-F4FB-9CD4-8539-01A0C3B81122}"/>
              </a:ext>
            </a:extLst>
          </p:cNvPr>
          <p:cNvSpPr txBox="1"/>
          <p:nvPr/>
        </p:nvSpPr>
        <p:spPr>
          <a:xfrm>
            <a:off x="12515601" y="3086100"/>
            <a:ext cx="375595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FF9A5B"/>
                </a:solidFill>
                <a:ea typeface="Pretendard Bold"/>
              </a:rPr>
              <a:t>프로젝트 수행 절차 및 방법</a:t>
            </a:r>
            <a:endParaRPr lang="ko-KR" sz="28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35A34B4-D868-5A27-DFB6-206AA05FB260}"/>
              </a:ext>
            </a:extLst>
          </p:cNvPr>
          <p:cNvSpPr txBox="1"/>
          <p:nvPr/>
        </p:nvSpPr>
        <p:spPr>
          <a:xfrm>
            <a:off x="11595099" y="3086100"/>
            <a:ext cx="745555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u="none" strike="noStrike" dirty="0">
                <a:solidFill>
                  <a:srgbClr val="AACBE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78F9A8D-7684-5475-8D00-AB2D5DA45CA7}"/>
              </a:ext>
            </a:extLst>
          </p:cNvPr>
          <p:cNvSpPr txBox="1"/>
          <p:nvPr/>
        </p:nvSpPr>
        <p:spPr>
          <a:xfrm>
            <a:off x="3206501" y="7391400"/>
            <a:ext cx="2508499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주요 기능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스토리보드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시연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87BF478-6FBE-E0D6-2295-907835BEC278}"/>
              </a:ext>
            </a:extLst>
          </p:cNvPr>
          <p:cNvSpPr txBox="1"/>
          <p:nvPr/>
        </p:nvSpPr>
        <p:spPr>
          <a:xfrm>
            <a:off x="3206500" y="6527800"/>
            <a:ext cx="3062613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FF9A5B"/>
                </a:solidFill>
                <a:ea typeface="Pretendard Bold"/>
              </a:rPr>
              <a:t>프로젝트 수행 경과</a:t>
            </a:r>
            <a:endParaRPr lang="ko-KR" sz="28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E810F40-F838-7C20-EA5E-C8A194046C14}"/>
              </a:ext>
            </a:extLst>
          </p:cNvPr>
          <p:cNvSpPr txBox="1"/>
          <p:nvPr/>
        </p:nvSpPr>
        <p:spPr>
          <a:xfrm>
            <a:off x="2286000" y="6527800"/>
            <a:ext cx="62399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u="none" strike="noStrike" dirty="0">
                <a:solidFill>
                  <a:srgbClr val="AACBE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51868BC-2E26-33C6-B5CD-4EFBC2C98257}"/>
              </a:ext>
            </a:extLst>
          </p:cNvPr>
          <p:cNvSpPr txBox="1"/>
          <p:nvPr/>
        </p:nvSpPr>
        <p:spPr>
          <a:xfrm>
            <a:off x="7334000" y="7391400"/>
            <a:ext cx="3943599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프로젝트 완성도 평가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개선 및 보완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느낀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점 및 후기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7CBBCFE-42F3-904C-7DCF-BE3EF50E48B3}"/>
              </a:ext>
            </a:extLst>
          </p:cNvPr>
          <p:cNvSpPr txBox="1"/>
          <p:nvPr/>
        </p:nvSpPr>
        <p:spPr>
          <a:xfrm>
            <a:off x="7334001" y="6527800"/>
            <a:ext cx="291030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FF9A5B"/>
                </a:solidFill>
                <a:ea typeface="Pretendard Bold"/>
              </a:rPr>
              <a:t>자체 평가 의견</a:t>
            </a:r>
            <a:endParaRPr lang="ko-KR" sz="28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48541B7-6182-39E3-639E-D18CCE96E791}"/>
              </a:ext>
            </a:extLst>
          </p:cNvPr>
          <p:cNvSpPr txBox="1"/>
          <p:nvPr/>
        </p:nvSpPr>
        <p:spPr>
          <a:xfrm>
            <a:off x="6413499" y="6527800"/>
            <a:ext cx="745555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u="none" strike="noStrike">
                <a:solidFill>
                  <a:srgbClr val="AACBE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05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AF464ECE-2A39-E90A-2E4B-E5214B242A41}"/>
              </a:ext>
            </a:extLst>
          </p:cNvPr>
          <p:cNvSpPr txBox="1"/>
          <p:nvPr/>
        </p:nvSpPr>
        <p:spPr>
          <a:xfrm>
            <a:off x="7334001" y="3962400"/>
            <a:ext cx="2801016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팀 구성 및 역할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0990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F97F-7D94-037D-3DCC-1442517E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1C6C76FB-125E-B649-7572-8F3214AF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FBFDA5A-F439-D209-9001-E73DF61A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3C4C7F9-AEE4-D88C-E301-7AEDC2988F18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dirty="0">
                <a:solidFill>
                  <a:srgbClr val="FF9A5B"/>
                </a:solidFill>
                <a:latin typeface="Pretendard Bold"/>
              </a:rPr>
              <a:t>ERD</a:t>
            </a:r>
            <a:endParaRPr lang="en-US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57FA9E-056C-9B65-DF6E-11A8A2597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982" y="1955800"/>
            <a:ext cx="10832036" cy="44195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BB4463-5BEC-5339-7874-91A8E9F5D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982" y="6717269"/>
            <a:ext cx="11048999" cy="2216131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D5B96445-9FCA-2BD0-98A2-36F484F18179}"/>
              </a:ext>
            </a:extLst>
          </p:cNvPr>
          <p:cNvSpPr txBox="1"/>
          <p:nvPr/>
        </p:nvSpPr>
        <p:spPr>
          <a:xfrm>
            <a:off x="2076450" y="685801"/>
            <a:ext cx="7848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게시판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로그인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회원가입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시민안전보험 정보 테이블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65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B90EF-9169-3D36-5E5C-262998A3E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4C72185-D750-C565-7BEE-6F040D10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ADA044E-ACAA-34D1-77EA-3F44DD6C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3EA450E-337F-ADD3-51D6-526A1E8EAD00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latin typeface="Pretendard Bold"/>
                <a:ea typeface="Pretendard Bold"/>
              </a:rPr>
              <a:t>화면설계서</a:t>
            </a:r>
            <a:endParaRPr lang="en-US" altLang="ko-KR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317781-0471-994E-72E2-9D43C6F80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2298700"/>
            <a:ext cx="8769822" cy="508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0039EC-491F-67E9-0EAF-62FBDFFA2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580" y="2298700"/>
            <a:ext cx="8788793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37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B1988-917F-FFE4-E170-BA2C9082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52BF8219-8147-EF27-B273-9EE90502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79D98B-A25E-FEB6-915A-40081CD0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5BD4180-3E17-CAD8-6DF5-EEDE33A2324A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화면설계서</a:t>
            </a:r>
            <a:endParaRPr lang="en-US" altLang="ko-KR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D7F1AB-1F68-167C-AA55-7905E49BA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67" y="2315631"/>
            <a:ext cx="8676333" cy="50292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AAEADB-042E-F00F-0F64-02EE62B33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675" y="2315631"/>
            <a:ext cx="8817258" cy="50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7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38200" y="546100"/>
            <a:ext cx="2715491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데이터</a:t>
            </a:r>
            <a:r>
              <a:rPr lang="en-US" altLang="ko-KR" sz="4200" b="0" i="0" u="none" strike="noStrike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수집</a:t>
            </a: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및</a:t>
            </a:r>
            <a:r>
              <a:rPr lang="en-US" sz="4200" b="0" i="0" u="none" strike="noStrike" dirty="0">
                <a:solidFill>
                  <a:srgbClr val="FF9A5B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관리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278E82-CE68-5214-245C-14D15FC84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21" y="2188487"/>
            <a:ext cx="17108758" cy="72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8C9920-C828-1DC4-A9E9-E2C8CD50BCD6}"/>
              </a:ext>
            </a:extLst>
          </p:cNvPr>
          <p:cNvSpPr txBox="1"/>
          <p:nvPr/>
        </p:nvSpPr>
        <p:spPr>
          <a:xfrm>
            <a:off x="2831378" y="889583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클릭 시 이동</a:t>
            </a:r>
          </a:p>
        </p:txBody>
      </p:sp>
      <p:pic>
        <p:nvPicPr>
          <p:cNvPr id="10" name="그림 9" descr="로고, 상징, 폰트, 그래픽이(가) 표시된 사진&#10;&#10;AI가 생성한 콘텐츠는 부정확할 수 있습니다.">
            <a:hlinkClick r:id="rId6"/>
            <a:extLst>
              <a:ext uri="{FF2B5EF4-FFF2-40B4-BE49-F238E27FC236}">
                <a16:creationId xmlns:a16="http://schemas.microsoft.com/office/drawing/2014/main" id="{1C0E41E4-BDD3-0646-A55E-8AC6F923DB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59" y="8572501"/>
            <a:ext cx="743419" cy="6926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1CCF-83CF-CC06-D80F-8796D838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53ED59-F640-08DF-7496-04E84150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3AAD3AF-DB47-4671-7A43-D14D7E40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A9BA4F4-E742-5893-BC35-58B286AD4B65}"/>
              </a:ext>
            </a:extLst>
          </p:cNvPr>
          <p:cNvSpPr txBox="1"/>
          <p:nvPr/>
        </p:nvSpPr>
        <p:spPr>
          <a:xfrm>
            <a:off x="838200" y="508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FF9A5B"/>
                </a:solidFill>
                <a:ea typeface="Pretendard Bold"/>
              </a:rPr>
              <a:t>프로젝트 수행 경과</a:t>
            </a:r>
            <a:endParaRPr lang="ko-KR" altLang="ko-KR" sz="44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3F771A-7947-F8E6-769E-C898642AE3FB}"/>
              </a:ext>
            </a:extLst>
          </p:cNvPr>
          <p:cNvGrpSpPr/>
          <p:nvPr/>
        </p:nvGrpSpPr>
        <p:grpSpPr>
          <a:xfrm>
            <a:off x="6477000" y="4705350"/>
            <a:ext cx="4876800" cy="876300"/>
            <a:chOff x="2714368" y="4914900"/>
            <a:chExt cx="4876800" cy="876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10B0C-A2DA-6E92-BB15-486404EF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D3B782-2526-97AB-5F30-FCE71EB23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66F35A-05AA-ED1D-1544-90060E7DFC6C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02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9F1AB6-6781-6147-E00B-58CC232B97E1}"/>
                </a:ext>
              </a:extLst>
            </p:cNvPr>
            <p:cNvSpPr txBox="1"/>
            <p:nvPr/>
          </p:nvSpPr>
          <p:spPr>
            <a:xfrm>
              <a:off x="4136768" y="4991100"/>
              <a:ext cx="34544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스토리 보드</a:t>
              </a:r>
              <a:endParaRPr lang="en" alt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393F63-5718-D703-1C66-3160D85811B7}"/>
              </a:ext>
            </a:extLst>
          </p:cNvPr>
          <p:cNvGrpSpPr/>
          <p:nvPr/>
        </p:nvGrpSpPr>
        <p:grpSpPr>
          <a:xfrm>
            <a:off x="6477000" y="6581775"/>
            <a:ext cx="4876800" cy="876300"/>
            <a:chOff x="2714368" y="4914900"/>
            <a:chExt cx="4876800" cy="876300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2B8D7179-4C6D-E169-4F86-FDCB63C8A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E06547C-39EA-1FF0-E4D5-162D12CBA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E6341F-7673-52F5-3F74-A8CD4F46D920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03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7CB30A65-32F9-9DF6-0AA6-BA52116F73D1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시연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C06C0D-5CD9-2662-BE24-2E89AAF6C8EF}"/>
              </a:ext>
            </a:extLst>
          </p:cNvPr>
          <p:cNvGrpSpPr/>
          <p:nvPr/>
        </p:nvGrpSpPr>
        <p:grpSpPr>
          <a:xfrm>
            <a:off x="6477000" y="2828925"/>
            <a:ext cx="4876800" cy="876300"/>
            <a:chOff x="2714368" y="4914900"/>
            <a:chExt cx="4876800" cy="876300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27487B4B-4C84-08FA-7555-646428E9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A04DED8C-060D-7E72-0216-AE6A20F1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DF5D1B9-7B66-6E0B-C08A-897877F223AF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01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094BFDE9-1E01-E69F-8411-97EEDF1B208C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주요 기능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430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8000" y="32766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오염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지수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단기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3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날씨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자치구별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미세먼지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날씨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정보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83700" y="3276600"/>
            <a:ext cx="4114800" cy="316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민방위 및 재난 대피 시설 확인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응급 의료 기관 확인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응급실 가용 병상 확인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지도상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재난 안전 대비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시민 안전 보험 정보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사용자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게시판 및 공지사항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665200" y="3276600"/>
            <a:ext cx="4114800" cy="280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그래프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갱신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보기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902200" y="3276600"/>
            <a:ext cx="4114800" cy="298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확인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분류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표시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재난 안전 지수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 별 행동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요령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재난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특보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6642100"/>
            <a:ext cx="16878300" cy="2692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04900" y="7442200"/>
            <a:ext cx="160782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사용자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중심의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직관적이고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종합적인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재난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정보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제공으로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신속한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상황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파악과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대응이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가능한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통합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플랫폼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구현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2FC31292-3A02-DDCC-DA8F-41C985CBBE9E}"/>
              </a:ext>
            </a:extLst>
          </p:cNvPr>
          <p:cNvSpPr txBox="1"/>
          <p:nvPr/>
        </p:nvSpPr>
        <p:spPr>
          <a:xfrm>
            <a:off x="9452665" y="2489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대피 시설 및 편의 기능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344DAD49-FC73-0C11-4E97-E38844C4F6DA}"/>
              </a:ext>
            </a:extLst>
          </p:cNvPr>
          <p:cNvSpPr txBox="1"/>
          <p:nvPr/>
        </p:nvSpPr>
        <p:spPr>
          <a:xfrm>
            <a:off x="838200" y="508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FF9A5B"/>
                </a:solidFill>
                <a:ea typeface="Pretendard Bold"/>
              </a:rPr>
              <a:t>주요</a:t>
            </a:r>
            <a:r>
              <a:rPr lang="ko-KR" altLang="en-US" sz="4400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altLang="en-US" sz="4400" b="0" i="0" u="none" strike="noStrike" dirty="0">
                <a:solidFill>
                  <a:srgbClr val="FF9A5B"/>
                </a:solidFill>
                <a:ea typeface="Pretendard Bold"/>
              </a:rPr>
              <a:t>기능</a:t>
            </a:r>
            <a:endParaRPr lang="ko-KR" altLang="ko-KR" sz="44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4" name="Picture 28">
            <a:extLst>
              <a:ext uri="{FF2B5EF4-FFF2-40B4-BE49-F238E27FC236}">
                <a16:creationId xmlns:a16="http://schemas.microsoft.com/office/drawing/2014/main" id="{4273A795-72A2-3E01-AF3C-982CB7ED3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139935"/>
            <a:ext cx="4051300" cy="12700"/>
          </a:xfrm>
          <a:prstGeom prst="rect">
            <a:avLst/>
          </a:prstGeom>
        </p:spPr>
      </p:pic>
      <p:pic>
        <p:nvPicPr>
          <p:cNvPr id="5" name="Picture 28">
            <a:extLst>
              <a:ext uri="{FF2B5EF4-FFF2-40B4-BE49-F238E27FC236}">
                <a16:creationId xmlns:a16="http://schemas.microsoft.com/office/drawing/2014/main" id="{063DA722-D3B7-6676-8124-CA6EF2A9A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6127750"/>
            <a:ext cx="40513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7E8C-8A45-991A-E9D9-CB808242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4F1B1BF-00BC-5BD6-1E75-B359F3744013}"/>
              </a:ext>
            </a:extLst>
          </p:cNvPr>
          <p:cNvSpPr txBox="1"/>
          <p:nvPr/>
        </p:nvSpPr>
        <p:spPr>
          <a:xfrm>
            <a:off x="1447800" y="7040947"/>
            <a:ext cx="792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클릭 시 해당 페이지로 이동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로그인 여부에 따라 로그인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로그아웃 버튼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토글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1BA71CA-58DE-DA08-F47B-8D03F48FEBE5}"/>
              </a:ext>
            </a:extLst>
          </p:cNvPr>
          <p:cNvSpPr txBox="1"/>
          <p:nvPr/>
        </p:nvSpPr>
        <p:spPr>
          <a:xfrm>
            <a:off x="1447800" y="6362700"/>
            <a:ext cx="80010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헤더의 마이페이지 및 로그인 버튼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80616C5-F2CB-EDF0-78FA-70142BE7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B3CDC26-E3A4-F3EC-CD45-38476DDE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8C430F-8E01-EE53-1E24-13839028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DFE113A-E7F8-78B7-D379-36DFD9E5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81A2284-FC47-C2D4-3DCB-922B51147DFF}"/>
              </a:ext>
            </a:extLst>
          </p:cNvPr>
          <p:cNvSpPr txBox="1"/>
          <p:nvPr/>
        </p:nvSpPr>
        <p:spPr>
          <a:xfrm>
            <a:off x="838200" y="589276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 err="1">
                <a:solidFill>
                  <a:srgbClr val="FF9A5B"/>
                </a:solidFill>
                <a:ea typeface="Pretendard Bold"/>
              </a:rPr>
              <a:t>메인화면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BC2FB5A2-1348-F75F-9336-75957806BDA4}"/>
              </a:ext>
            </a:extLst>
          </p:cNvPr>
          <p:cNvSpPr txBox="1"/>
          <p:nvPr/>
        </p:nvSpPr>
        <p:spPr>
          <a:xfrm>
            <a:off x="1447800" y="8775700"/>
            <a:ext cx="7839479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로고 이미지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메인 화면으로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이동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마우스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오버시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상세 메뉴 출력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상세 메뉴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해당 페이지로 이동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65A6FF10-D770-6543-FD25-C5E3D98E3D29}"/>
              </a:ext>
            </a:extLst>
          </p:cNvPr>
          <p:cNvSpPr txBox="1"/>
          <p:nvPr/>
        </p:nvSpPr>
        <p:spPr>
          <a:xfrm>
            <a:off x="1447800" y="8148253"/>
            <a:ext cx="8153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헤더의 로고 및 메뉴 버튼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1D6600-E888-9B37-A7CF-5359A1B28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014" y="1389447"/>
            <a:ext cx="13868400" cy="4835982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EA502FEC-5DA4-B398-3626-26491AFB686E}"/>
              </a:ext>
            </a:extLst>
          </p:cNvPr>
          <p:cNvSpPr/>
          <p:nvPr/>
        </p:nvSpPr>
        <p:spPr>
          <a:xfrm>
            <a:off x="6163079" y="613089"/>
            <a:ext cx="2590800" cy="826140"/>
          </a:xfrm>
          <a:prstGeom prst="wedgeRoundRectCallout">
            <a:avLst>
              <a:gd name="adj1" fmla="val -25307"/>
              <a:gd name="adj2" fmla="val 82766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메인화면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F6B58A2-4D1C-B036-5AF6-C778354DF225}"/>
              </a:ext>
            </a:extLst>
          </p:cNvPr>
          <p:cNvSpPr/>
          <p:nvPr/>
        </p:nvSpPr>
        <p:spPr>
          <a:xfrm>
            <a:off x="14249400" y="796466"/>
            <a:ext cx="1981200" cy="410034"/>
          </a:xfrm>
          <a:prstGeom prst="wedgeRoundRectCallou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D4AAE11A-0F0A-C871-B0B1-24DBAE18CDE0}"/>
              </a:ext>
            </a:extLst>
          </p:cNvPr>
          <p:cNvSpPr/>
          <p:nvPr/>
        </p:nvSpPr>
        <p:spPr>
          <a:xfrm>
            <a:off x="9601200" y="500447"/>
            <a:ext cx="2285998" cy="826140"/>
          </a:xfrm>
          <a:prstGeom prst="wedgeRoundRectCallout">
            <a:avLst>
              <a:gd name="adj1" fmla="val -44437"/>
              <a:gd name="adj2" fmla="val 96796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마우스 </a:t>
            </a:r>
            <a:r>
              <a:rPr lang="ko-KR" altLang="en-US" dirty="0" err="1">
                <a:solidFill>
                  <a:schemeClr val="tx1"/>
                </a:solidFill>
              </a:rPr>
              <a:t>오버시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상세 메뉴 출력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3EFDB615-40C7-6759-2BEE-CD760B2BA40E}"/>
              </a:ext>
            </a:extLst>
          </p:cNvPr>
          <p:cNvSpPr/>
          <p:nvPr/>
        </p:nvSpPr>
        <p:spPr>
          <a:xfrm>
            <a:off x="15392400" y="1660668"/>
            <a:ext cx="1981198" cy="806838"/>
          </a:xfrm>
          <a:prstGeom prst="wedgeRoundRectCallout">
            <a:avLst>
              <a:gd name="adj1" fmla="val -61338"/>
              <a:gd name="adj2" fmla="val 93604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구선택</a:t>
            </a:r>
            <a:r>
              <a:rPr lang="ko-KR" altLang="en-US" dirty="0">
                <a:solidFill>
                  <a:schemeClr val="tx1"/>
                </a:solidFill>
              </a:rPr>
              <a:t> 버튼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711A51E1-2719-8D2D-0D07-A32A26F21E1B}"/>
              </a:ext>
            </a:extLst>
          </p:cNvPr>
          <p:cNvSpPr txBox="1"/>
          <p:nvPr/>
        </p:nvSpPr>
        <p:spPr>
          <a:xfrm>
            <a:off x="9525000" y="6990147"/>
            <a:ext cx="7839479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자치구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드롭박스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버튼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선택시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자치구 선택 가능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현재 날씨 및 대기환경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4167B0F6-7AAE-0C49-B7B7-0613D74B46F1}"/>
              </a:ext>
            </a:extLst>
          </p:cNvPr>
          <p:cNvSpPr txBox="1"/>
          <p:nvPr/>
        </p:nvSpPr>
        <p:spPr>
          <a:xfrm>
            <a:off x="9525000" y="6362700"/>
            <a:ext cx="8153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현재 날씨 및 대기환경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0331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836D0-ED10-C6B5-CBC8-85570904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4E103F-636A-CE6F-8904-79EAB8E7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892158"/>
            <a:ext cx="10532652" cy="42716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C71793-0958-BCD8-9916-AD214247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5446324"/>
            <a:ext cx="10411569" cy="398977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D404054-15F4-4759-7ED0-B7C45ED03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406E33-4FD1-A743-2D8B-B69EEDC79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2F0B0F-E301-47D8-A98F-105C7641F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2E03306-F88E-B048-6464-C54A9C39AB90}"/>
              </a:ext>
            </a:extLst>
          </p:cNvPr>
          <p:cNvSpPr txBox="1"/>
          <p:nvPr/>
        </p:nvSpPr>
        <p:spPr>
          <a:xfrm>
            <a:off x="838200" y="590550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 err="1">
                <a:solidFill>
                  <a:srgbClr val="FF9A5B"/>
                </a:solidFill>
                <a:ea typeface="Pretendard Bold"/>
              </a:rPr>
              <a:t>메인화면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789C8A9A-0854-DDA9-5AC1-23347AA02A42}"/>
              </a:ext>
            </a:extLst>
          </p:cNvPr>
          <p:cNvSpPr/>
          <p:nvPr/>
        </p:nvSpPr>
        <p:spPr>
          <a:xfrm>
            <a:off x="14554200" y="3595568"/>
            <a:ext cx="2819400" cy="674600"/>
          </a:xfrm>
          <a:prstGeom prst="wedgeRoundRectCallout">
            <a:avLst>
              <a:gd name="adj1" fmla="val -25307"/>
              <a:gd name="adj2" fmla="val 82766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solidFill>
                  <a:schemeClr val="tx1"/>
                </a:solidFill>
              </a:rPr>
              <a:t> 새창으로 배너 페이지로 이동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80817D2-215D-4B37-6745-85240865A270}"/>
              </a:ext>
            </a:extLst>
          </p:cNvPr>
          <p:cNvSpPr txBox="1"/>
          <p:nvPr/>
        </p:nvSpPr>
        <p:spPr>
          <a:xfrm>
            <a:off x="1464972" y="2839184"/>
            <a:ext cx="454250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5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일 예보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457C0CCF-7F53-3CA5-3CC0-E3EE211FAC14}"/>
              </a:ext>
            </a:extLst>
          </p:cNvPr>
          <p:cNvSpPr txBox="1"/>
          <p:nvPr/>
        </p:nvSpPr>
        <p:spPr>
          <a:xfrm>
            <a:off x="1447800" y="2247900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 </a:t>
            </a:r>
            <a:r>
              <a:rPr lang="en-US" altLang="ko-KR" sz="2500" b="0" i="0" u="none" strike="noStrike" dirty="0">
                <a:solidFill>
                  <a:srgbClr val="FF9A5B"/>
                </a:solidFill>
                <a:ea typeface="Pretendard SemiBold"/>
              </a:rPr>
              <a:t>5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일 날씨 예보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22DC3-94A0-D02C-443B-43728C6D9D01}"/>
              </a:ext>
            </a:extLst>
          </p:cNvPr>
          <p:cNvSpPr txBox="1"/>
          <p:nvPr/>
        </p:nvSpPr>
        <p:spPr>
          <a:xfrm>
            <a:off x="1464972" y="4210784"/>
            <a:ext cx="5088228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배너 클릭 시 배너의 페이지를 새창으로 띄움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0EA1A-0293-D83A-C5A4-DF05FE8D39D8}"/>
              </a:ext>
            </a:extLst>
          </p:cNvPr>
          <p:cNvSpPr txBox="1"/>
          <p:nvPr/>
        </p:nvSpPr>
        <p:spPr>
          <a:xfrm>
            <a:off x="1447800" y="3619500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배너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6CAA40E-F665-11C6-C728-7F19F17DB070}"/>
              </a:ext>
            </a:extLst>
          </p:cNvPr>
          <p:cNvSpPr txBox="1"/>
          <p:nvPr/>
        </p:nvSpPr>
        <p:spPr>
          <a:xfrm>
            <a:off x="1464972" y="5658584"/>
            <a:ext cx="491852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서울 권역의 긴급재난문자 최신 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5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건 조회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긴급재난문자 메뉴 바로가기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2DA89FA-FE9D-6270-0ECC-6BABBA57AF1F}"/>
              </a:ext>
            </a:extLst>
          </p:cNvPr>
          <p:cNvSpPr txBox="1"/>
          <p:nvPr/>
        </p:nvSpPr>
        <p:spPr>
          <a:xfrm>
            <a:off x="1447800" y="5067300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서울권역 긴급재난문자 조회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9FC99C45-D435-E424-6D72-5941B09B3947}"/>
              </a:ext>
            </a:extLst>
          </p:cNvPr>
          <p:cNvSpPr txBox="1"/>
          <p:nvPr/>
        </p:nvSpPr>
        <p:spPr>
          <a:xfrm>
            <a:off x="1464972" y="7487384"/>
            <a:ext cx="5240628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재난훈련 영상 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건 조회 및 영상 재생 기능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재난훈련 영상 메뉴 바로가기 기능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0B6820D-6D3D-ED8F-C381-404D9C4C2314}"/>
              </a:ext>
            </a:extLst>
          </p:cNvPr>
          <p:cNvSpPr txBox="1"/>
          <p:nvPr/>
        </p:nvSpPr>
        <p:spPr>
          <a:xfrm>
            <a:off x="1447800" y="6896100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재난훈련 영상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3085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C58C-B064-3D20-8AC7-AE86B2DA6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3617F0D4-9262-5B21-C8C4-A23D16EC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0AC8AAC-ACA3-7F07-608F-5BB40A2A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2812ADC-26BB-FD79-D357-D8CA757E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3624FE2-64C4-2D0F-60DA-5652B27FEC32}"/>
              </a:ext>
            </a:extLst>
          </p:cNvPr>
          <p:cNvSpPr txBox="1"/>
          <p:nvPr/>
        </p:nvSpPr>
        <p:spPr>
          <a:xfrm>
            <a:off x="838200" y="580206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 err="1">
                <a:solidFill>
                  <a:srgbClr val="FF9A5B"/>
                </a:solidFill>
                <a:ea typeface="Pretendard Bold"/>
              </a:rPr>
              <a:t>메인화면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E9FDD9-E2B1-3640-606D-80061BCE1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720" y="765211"/>
            <a:ext cx="10946587" cy="67958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E3213C-DC4F-6C36-2CD6-ABDE9BBEC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744" y="7962900"/>
            <a:ext cx="10565104" cy="1513705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6BE9E9F7-37BA-E7B8-1F90-A1E2B8E7013A}"/>
              </a:ext>
            </a:extLst>
          </p:cNvPr>
          <p:cNvSpPr txBox="1"/>
          <p:nvPr/>
        </p:nvSpPr>
        <p:spPr>
          <a:xfrm>
            <a:off x="1503072" y="2825016"/>
            <a:ext cx="491852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공지사항 게시글 최신 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5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건 조회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공지사항 메뉴 바로가기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A189E2A-5572-A5AB-5562-062A18DF9F9C}"/>
              </a:ext>
            </a:extLst>
          </p:cNvPr>
          <p:cNvSpPr txBox="1"/>
          <p:nvPr/>
        </p:nvSpPr>
        <p:spPr>
          <a:xfrm>
            <a:off x="1485900" y="2233732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공지사항  조회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C003BA-F40F-ED84-49BA-2AB640AB953F}"/>
              </a:ext>
            </a:extLst>
          </p:cNvPr>
          <p:cNvSpPr txBox="1"/>
          <p:nvPr/>
        </p:nvSpPr>
        <p:spPr>
          <a:xfrm>
            <a:off x="1503072" y="4501416"/>
            <a:ext cx="491852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통계자료실 게시글 최신 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5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건 조회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통계자료실 메뉴 바로가기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95250-B6FC-1341-D95A-DAF3B49B85A2}"/>
              </a:ext>
            </a:extLst>
          </p:cNvPr>
          <p:cNvSpPr txBox="1"/>
          <p:nvPr/>
        </p:nvSpPr>
        <p:spPr>
          <a:xfrm>
            <a:off x="1485900" y="3910132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통계자료실  조회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C7AE7-69B6-ACB4-AE69-8CC1CF7FD11A}"/>
              </a:ext>
            </a:extLst>
          </p:cNvPr>
          <p:cNvSpPr txBox="1"/>
          <p:nvPr/>
        </p:nvSpPr>
        <p:spPr>
          <a:xfrm>
            <a:off x="1503072" y="6261100"/>
            <a:ext cx="491852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재난행동요령 페이지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바로가기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97B64B-BDF3-05B3-4685-E75F71A90FC0}"/>
              </a:ext>
            </a:extLst>
          </p:cNvPr>
          <p:cNvSpPr txBox="1"/>
          <p:nvPr/>
        </p:nvSpPr>
        <p:spPr>
          <a:xfrm>
            <a:off x="1485900" y="5669816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재난행동요령  바로가기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8838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6A59-29E2-502F-28F2-EF3AC1BF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16D8D676-4F1C-764D-0A3D-C9E264C6F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C6F7580-0E4C-41A8-EEE8-C80DAD6D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7C47D12-4843-A181-8C30-33E556D66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38D66A3-82CE-2F4A-DE18-EE3A2E6A03CE}"/>
              </a:ext>
            </a:extLst>
          </p:cNvPr>
          <p:cNvSpPr txBox="1"/>
          <p:nvPr/>
        </p:nvSpPr>
        <p:spPr>
          <a:xfrm>
            <a:off x="832319" y="571500"/>
            <a:ext cx="6400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날씨</a:t>
            </a:r>
            <a:r>
              <a:rPr lang="en-US" altLang="ko-KR" sz="4200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메뉴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152218-8E60-7211-36E3-59AFD5A7A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880307"/>
            <a:ext cx="8921850" cy="6150352"/>
          </a:xfrm>
          <a:prstGeom prst="rect">
            <a:avLst/>
          </a:prstGeom>
        </p:spPr>
      </p:pic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CD66B96F-1452-58A6-A519-AC698934DE0B}"/>
              </a:ext>
            </a:extLst>
          </p:cNvPr>
          <p:cNvSpPr/>
          <p:nvPr/>
        </p:nvSpPr>
        <p:spPr>
          <a:xfrm>
            <a:off x="14630400" y="409499"/>
            <a:ext cx="1485899" cy="466801"/>
          </a:xfrm>
          <a:prstGeom prst="wedgeRoundRectCallout">
            <a:avLst>
              <a:gd name="adj1" fmla="val 66073"/>
              <a:gd name="adj2" fmla="val 119143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구선택</a:t>
            </a:r>
            <a:r>
              <a:rPr lang="ko-KR" altLang="en-US" dirty="0">
                <a:solidFill>
                  <a:schemeClr val="tx1"/>
                </a:solidFill>
              </a:rPr>
              <a:t> 버튼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A0EFC08-9462-3762-0BCC-DCF41CAD9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569" y="6641512"/>
            <a:ext cx="8601322" cy="284971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6F19A93-796F-B9A4-7B7F-CD24718D3D29}"/>
              </a:ext>
            </a:extLst>
          </p:cNvPr>
          <p:cNvSpPr txBox="1"/>
          <p:nvPr/>
        </p:nvSpPr>
        <p:spPr>
          <a:xfrm>
            <a:off x="1511265" y="412812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현재 날씨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560494C-82DD-E2DD-3515-BF430026FFC2}"/>
              </a:ext>
            </a:extLst>
          </p:cNvPr>
          <p:cNvSpPr txBox="1"/>
          <p:nvPr/>
        </p:nvSpPr>
        <p:spPr>
          <a:xfrm>
            <a:off x="1511266" y="350068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현재 날씨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746D0-5355-39D1-B68A-8D8BF8075D19}"/>
              </a:ext>
            </a:extLst>
          </p:cNvPr>
          <p:cNvSpPr txBox="1"/>
          <p:nvPr/>
        </p:nvSpPr>
        <p:spPr>
          <a:xfrm>
            <a:off x="1511264" y="279914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자치구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드롭박스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버튼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선택시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자치구 선택 가능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75161-5AA6-343C-8857-37DADA0C2DEA}"/>
              </a:ext>
            </a:extLst>
          </p:cNvPr>
          <p:cNvSpPr txBox="1"/>
          <p:nvPr/>
        </p:nvSpPr>
        <p:spPr>
          <a:xfrm>
            <a:off x="1511265" y="217170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 선택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6036CE8-C195-4DE3-3601-DF00B9F2B9A3}"/>
              </a:ext>
            </a:extLst>
          </p:cNvPr>
          <p:cNvSpPr txBox="1"/>
          <p:nvPr/>
        </p:nvSpPr>
        <p:spPr>
          <a:xfrm>
            <a:off x="1513501" y="702372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5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일 날씨예보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5DF6D189-B723-CBF2-8231-9BFFE7876314}"/>
              </a:ext>
            </a:extLst>
          </p:cNvPr>
          <p:cNvSpPr txBox="1"/>
          <p:nvPr/>
        </p:nvSpPr>
        <p:spPr>
          <a:xfrm>
            <a:off x="1513502" y="639628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</a:t>
            </a:r>
            <a:r>
              <a:rPr lang="en-US" altLang="ko-KR" sz="2500" b="0" i="0" u="none" strike="noStrike" dirty="0">
                <a:solidFill>
                  <a:srgbClr val="FF9A5B"/>
                </a:solidFill>
                <a:ea typeface="Pretendard SemiBold"/>
              </a:rPr>
              <a:t>5</a:t>
            </a: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일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 날씨예보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266FE45-027C-E39E-9044-7A70EB9B1465}"/>
              </a:ext>
            </a:extLst>
          </p:cNvPr>
          <p:cNvSpPr txBox="1"/>
          <p:nvPr/>
        </p:nvSpPr>
        <p:spPr>
          <a:xfrm>
            <a:off x="1513500" y="549972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현재 대기환경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C50D49B1-2FAC-A9B8-D7E0-E6D41E2011FC}"/>
              </a:ext>
            </a:extLst>
          </p:cNvPr>
          <p:cNvSpPr txBox="1"/>
          <p:nvPr/>
        </p:nvSpPr>
        <p:spPr>
          <a:xfrm>
            <a:off x="1513501" y="487228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현재 대기환경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BD864F3-2914-25A4-8028-8800C05B4E7C}"/>
              </a:ext>
            </a:extLst>
          </p:cNvPr>
          <p:cNvSpPr txBox="1"/>
          <p:nvPr/>
        </p:nvSpPr>
        <p:spPr>
          <a:xfrm>
            <a:off x="1513500" y="847152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3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일 단기예보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34E730AD-0079-FA93-A59B-5D523CAC6184}"/>
              </a:ext>
            </a:extLst>
          </p:cNvPr>
          <p:cNvSpPr txBox="1"/>
          <p:nvPr/>
        </p:nvSpPr>
        <p:spPr>
          <a:xfrm>
            <a:off x="1513501" y="784408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</a:t>
            </a:r>
            <a:r>
              <a:rPr lang="en-US" altLang="ko-KR" sz="2500" dirty="0">
                <a:solidFill>
                  <a:srgbClr val="FF9A5B"/>
                </a:solidFill>
                <a:ea typeface="Pretendard SemiBold"/>
              </a:rPr>
              <a:t>3</a:t>
            </a: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일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 단기예보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3689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6A1D5-A0DA-E38B-80B1-3AA2D1F48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09559C-A3F8-7367-3356-6313A4E7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171BD2-B32F-F579-E00D-8EC65E36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60E9A2B5-461D-D225-16FA-A4F510123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786" y="4810125"/>
            <a:ext cx="3810000" cy="8763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FCCBD569-1E06-CB15-F901-DA481A8B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986" y="4810125"/>
            <a:ext cx="1066800" cy="876300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D8B27827-4A6E-5B76-FFF1-63F283BB29E0}"/>
              </a:ext>
            </a:extLst>
          </p:cNvPr>
          <p:cNvSpPr txBox="1"/>
          <p:nvPr/>
        </p:nvSpPr>
        <p:spPr>
          <a:xfrm>
            <a:off x="3436036" y="4949825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02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DDDA9022-4C8A-3537-BBEF-812F6424A261}"/>
              </a:ext>
            </a:extLst>
          </p:cNvPr>
          <p:cNvSpPr txBox="1"/>
          <p:nvPr/>
        </p:nvSpPr>
        <p:spPr>
          <a:xfrm>
            <a:off x="4712386" y="4902200"/>
            <a:ext cx="3454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Regular"/>
              </a:rPr>
              <a:t>프로젝트 배경</a:t>
            </a:r>
            <a:endParaRPr lang="ko-KR" alt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D4F2A241-B830-6617-CAFB-A9ECAB43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786" y="6686550"/>
            <a:ext cx="3810000" cy="876300"/>
          </a:xfrm>
          <a:prstGeom prst="rect">
            <a:avLst/>
          </a:prstGeom>
        </p:spPr>
      </p:pic>
      <p:pic>
        <p:nvPicPr>
          <p:cNvPr id="32" name="Picture 7">
            <a:extLst>
              <a:ext uri="{FF2B5EF4-FFF2-40B4-BE49-F238E27FC236}">
                <a16:creationId xmlns:a16="http://schemas.microsoft.com/office/drawing/2014/main" id="{2BBBF783-95D1-7FD7-931C-2447E2E1A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986" y="6686550"/>
            <a:ext cx="1066800" cy="876300"/>
          </a:xfrm>
          <a:prstGeom prst="rect">
            <a:avLst/>
          </a:prstGeom>
        </p:spPr>
      </p:pic>
      <p:sp>
        <p:nvSpPr>
          <p:cNvPr id="33" name="TextBox 8">
            <a:extLst>
              <a:ext uri="{FF2B5EF4-FFF2-40B4-BE49-F238E27FC236}">
                <a16:creationId xmlns:a16="http://schemas.microsoft.com/office/drawing/2014/main" id="{80A03C2E-2BD4-1909-5524-A7B2A9D69381}"/>
              </a:ext>
            </a:extLst>
          </p:cNvPr>
          <p:cNvSpPr txBox="1"/>
          <p:nvPr/>
        </p:nvSpPr>
        <p:spPr>
          <a:xfrm>
            <a:off x="3436036" y="6826250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03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F262F15A-A536-D71C-8822-622BFDFCF30C}"/>
              </a:ext>
            </a:extLst>
          </p:cNvPr>
          <p:cNvSpPr txBox="1"/>
          <p:nvPr/>
        </p:nvSpPr>
        <p:spPr>
          <a:xfrm>
            <a:off x="4712386" y="6762750"/>
            <a:ext cx="2844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Regular"/>
              </a:rPr>
              <a:t>주제선정 기준</a:t>
            </a:r>
            <a:endParaRPr 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B98D52E2-BFC6-0828-98FC-3779FC2A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786" y="2933700"/>
            <a:ext cx="3810000" cy="876300"/>
          </a:xfrm>
          <a:prstGeom prst="rect">
            <a:avLst/>
          </a:prstGeom>
        </p:spPr>
      </p:pic>
      <p:pic>
        <p:nvPicPr>
          <p:cNvPr id="37" name="Picture 7">
            <a:extLst>
              <a:ext uri="{FF2B5EF4-FFF2-40B4-BE49-F238E27FC236}">
                <a16:creationId xmlns:a16="http://schemas.microsoft.com/office/drawing/2014/main" id="{40138CB5-455D-A232-8721-81C9BBDB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986" y="2933700"/>
            <a:ext cx="1066800" cy="876300"/>
          </a:xfrm>
          <a:prstGeom prst="rect">
            <a:avLst/>
          </a:prstGeom>
        </p:spPr>
      </p:pic>
      <p:sp>
        <p:nvSpPr>
          <p:cNvPr id="38" name="TextBox 8">
            <a:extLst>
              <a:ext uri="{FF2B5EF4-FFF2-40B4-BE49-F238E27FC236}">
                <a16:creationId xmlns:a16="http://schemas.microsoft.com/office/drawing/2014/main" id="{7112CD74-E64D-1BDE-98E9-307D37F71263}"/>
              </a:ext>
            </a:extLst>
          </p:cNvPr>
          <p:cNvSpPr txBox="1"/>
          <p:nvPr/>
        </p:nvSpPr>
        <p:spPr>
          <a:xfrm>
            <a:off x="3436036" y="3073400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01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F8157B91-F16B-369C-566D-644170BDF581}"/>
              </a:ext>
            </a:extLst>
          </p:cNvPr>
          <p:cNvSpPr txBox="1"/>
          <p:nvPr/>
        </p:nvSpPr>
        <p:spPr>
          <a:xfrm>
            <a:off x="4712386" y="3009900"/>
            <a:ext cx="3288614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Regular"/>
              </a:rPr>
              <a:t>프로젝트 개요</a:t>
            </a:r>
            <a:endParaRPr lang="en" alt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92149248-1220-9869-EFE9-E19C97B17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902" y="4810125"/>
            <a:ext cx="3810000" cy="876300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29F9B048-6985-1541-56D0-9BDFDBE18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102" y="4810125"/>
            <a:ext cx="1066800" cy="876300"/>
          </a:xfrm>
          <a:prstGeom prst="rect">
            <a:avLst/>
          </a:prstGeom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0667F0CB-75DA-05CA-4098-B13D2D8A8460}"/>
              </a:ext>
            </a:extLst>
          </p:cNvPr>
          <p:cNvSpPr txBox="1"/>
          <p:nvPr/>
        </p:nvSpPr>
        <p:spPr>
          <a:xfrm>
            <a:off x="10194152" y="4949825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05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A7D26975-A8C6-895C-D6DD-C059EDC748F8}"/>
              </a:ext>
            </a:extLst>
          </p:cNvPr>
          <p:cNvSpPr txBox="1"/>
          <p:nvPr/>
        </p:nvSpPr>
        <p:spPr>
          <a:xfrm>
            <a:off x="11470502" y="4914900"/>
            <a:ext cx="2844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Regular"/>
              </a:rPr>
              <a:t>벤치마킹</a:t>
            </a:r>
            <a:endParaRPr 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4FAE19F6-EFCC-612F-D01C-CBFEF904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902" y="6686550"/>
            <a:ext cx="3810000" cy="876300"/>
          </a:xfrm>
          <a:prstGeom prst="rect">
            <a:avLst/>
          </a:prstGeom>
        </p:spPr>
      </p:pic>
      <p:pic>
        <p:nvPicPr>
          <p:cNvPr id="47" name="Picture 7">
            <a:extLst>
              <a:ext uri="{FF2B5EF4-FFF2-40B4-BE49-F238E27FC236}">
                <a16:creationId xmlns:a16="http://schemas.microsoft.com/office/drawing/2014/main" id="{624A929F-16EB-1102-10B4-C7CB681F2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102" y="6686550"/>
            <a:ext cx="1066800" cy="876300"/>
          </a:xfrm>
          <a:prstGeom prst="rect">
            <a:avLst/>
          </a:prstGeom>
        </p:spPr>
      </p:pic>
      <p:sp>
        <p:nvSpPr>
          <p:cNvPr id="48" name="TextBox 8">
            <a:extLst>
              <a:ext uri="{FF2B5EF4-FFF2-40B4-BE49-F238E27FC236}">
                <a16:creationId xmlns:a16="http://schemas.microsoft.com/office/drawing/2014/main" id="{B02ED8D2-E676-0BEA-0FF4-09CAFE0296FB}"/>
              </a:ext>
            </a:extLst>
          </p:cNvPr>
          <p:cNvSpPr txBox="1"/>
          <p:nvPr/>
        </p:nvSpPr>
        <p:spPr>
          <a:xfrm>
            <a:off x="10194152" y="6826250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06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A63965FD-7094-A64D-804D-ACF487F5F5BF}"/>
              </a:ext>
            </a:extLst>
          </p:cNvPr>
          <p:cNvSpPr txBox="1"/>
          <p:nvPr/>
        </p:nvSpPr>
        <p:spPr>
          <a:xfrm>
            <a:off x="11470502" y="6762750"/>
            <a:ext cx="2844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Regular"/>
              </a:rPr>
              <a:t>기술 스택</a:t>
            </a:r>
            <a:endParaRPr 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349E56CD-CA55-7869-6B1D-413DF90C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902" y="2933700"/>
            <a:ext cx="3810000" cy="876300"/>
          </a:xfrm>
          <a:prstGeom prst="rect">
            <a:avLst/>
          </a:prstGeom>
        </p:spPr>
      </p:pic>
      <p:pic>
        <p:nvPicPr>
          <p:cNvPr id="52" name="Picture 7">
            <a:extLst>
              <a:ext uri="{FF2B5EF4-FFF2-40B4-BE49-F238E27FC236}">
                <a16:creationId xmlns:a16="http://schemas.microsoft.com/office/drawing/2014/main" id="{C2F48C36-FE88-CAD9-72DB-83D7997B5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102" y="2933700"/>
            <a:ext cx="1066800" cy="876300"/>
          </a:xfrm>
          <a:prstGeom prst="rect">
            <a:avLst/>
          </a:prstGeom>
        </p:spPr>
      </p:pic>
      <p:sp>
        <p:nvSpPr>
          <p:cNvPr id="53" name="TextBox 8">
            <a:extLst>
              <a:ext uri="{FF2B5EF4-FFF2-40B4-BE49-F238E27FC236}">
                <a16:creationId xmlns:a16="http://schemas.microsoft.com/office/drawing/2014/main" id="{6D72479E-B559-5E2B-51DA-334C60683303}"/>
              </a:ext>
            </a:extLst>
          </p:cNvPr>
          <p:cNvSpPr txBox="1"/>
          <p:nvPr/>
        </p:nvSpPr>
        <p:spPr>
          <a:xfrm>
            <a:off x="10194152" y="3073400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04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E4E84878-4A8E-C4A5-9821-F88142EA4B3B}"/>
              </a:ext>
            </a:extLst>
          </p:cNvPr>
          <p:cNvSpPr txBox="1"/>
          <p:nvPr/>
        </p:nvSpPr>
        <p:spPr>
          <a:xfrm>
            <a:off x="11470502" y="3009900"/>
            <a:ext cx="2844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Regular"/>
              </a:rPr>
              <a:t>프로젝트 목적</a:t>
            </a:r>
            <a:endParaRPr 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C9131B8-FB0C-3F4B-6E15-1FC2F6DE1BC9}"/>
              </a:ext>
            </a:extLst>
          </p:cNvPr>
          <p:cNvSpPr txBox="1"/>
          <p:nvPr/>
        </p:nvSpPr>
        <p:spPr>
          <a:xfrm>
            <a:off x="8382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863564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17A3-B018-810B-AC92-4DC9D56DC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88D0FC26-E450-8EFB-6C28-3E14F1853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211280B-D487-A308-C91D-9DDE3BC5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3F1ADA-B0CC-8E01-DEB3-4B444F5BF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85E2856-FCC5-BB06-71DC-C4229298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7917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77CDE18-571E-265C-504F-7392E709D60A}"/>
              </a:ext>
            </a:extLst>
          </p:cNvPr>
          <p:cNvSpPr txBox="1"/>
          <p:nvPr/>
        </p:nvSpPr>
        <p:spPr>
          <a:xfrm>
            <a:off x="835965" y="590887"/>
            <a:ext cx="6400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대기환경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B9163-0FDD-11A2-9E43-649BED3F0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026" y="1168219"/>
            <a:ext cx="5164065" cy="5897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62C401-67E6-8CAA-C383-30106E37F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1243" y="1193801"/>
            <a:ext cx="5026979" cy="5493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3CE5DA-9C36-B0BF-1C8F-BCE89B609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40" y="7150467"/>
            <a:ext cx="7260360" cy="257289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8648D9D1-76CE-17A0-FB9E-9B7E9D3610D9}"/>
              </a:ext>
            </a:extLst>
          </p:cNvPr>
          <p:cNvSpPr txBox="1"/>
          <p:nvPr/>
        </p:nvSpPr>
        <p:spPr>
          <a:xfrm>
            <a:off x="1502046" y="2793784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대기환경 항목별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측정소 위치 마커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등급에 의한 마커 색상 표시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마우스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오버시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상세 정보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28182AA-EDC7-7937-BC57-8AF2875D233F}"/>
              </a:ext>
            </a:extLst>
          </p:cNvPr>
          <p:cNvSpPr txBox="1"/>
          <p:nvPr/>
        </p:nvSpPr>
        <p:spPr>
          <a:xfrm>
            <a:off x="1502047" y="2166338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서울권역의 실시간 대기환경 지도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8E1DF4F-D565-5803-C877-58DEBDA6E326}"/>
              </a:ext>
            </a:extLst>
          </p:cNvPr>
          <p:cNvSpPr txBox="1"/>
          <p:nvPr/>
        </p:nvSpPr>
        <p:spPr>
          <a:xfrm>
            <a:off x="1504283" y="752354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서울 권역의 미세먼지 경보 발령 내역 상세 조회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최신순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정렬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28FDAB7-953C-3E0A-27D8-4A90833C4567}"/>
              </a:ext>
            </a:extLst>
          </p:cNvPr>
          <p:cNvSpPr txBox="1"/>
          <p:nvPr/>
        </p:nvSpPr>
        <p:spPr>
          <a:xfrm>
            <a:off x="1504284" y="6896100"/>
            <a:ext cx="6104676" cy="4138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서울 권역의 미세먼지 경보 </a:t>
            </a:r>
            <a:r>
              <a:rPr lang="ko-KR" altLang="en-US" sz="2500" b="0" i="0" u="none" strike="noStrike" dirty="0" err="1">
                <a:solidFill>
                  <a:srgbClr val="FF9A5B"/>
                </a:solidFill>
                <a:ea typeface="Pretendard SemiBold"/>
              </a:rPr>
              <a:t>발력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 내역 조회 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1450DD1-6052-5232-6A28-965AC0C2A1E5}"/>
              </a:ext>
            </a:extLst>
          </p:cNvPr>
          <p:cNvSpPr txBox="1"/>
          <p:nvPr/>
        </p:nvSpPr>
        <p:spPr>
          <a:xfrm>
            <a:off x="1504282" y="5313746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대기환경 항목별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자치구별 수치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등급에 의한 수치 색상 표시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2AB70D41-6711-42FE-0404-4311AEB688BE}"/>
              </a:ext>
            </a:extLst>
          </p:cNvPr>
          <p:cNvSpPr txBox="1"/>
          <p:nvPr/>
        </p:nvSpPr>
        <p:spPr>
          <a:xfrm>
            <a:off x="1504283" y="468630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서울권역의 실시간 대기환경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80450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FA490-D617-C017-8820-A7DD2B6DE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F20D786-C023-89D3-8347-E5B69CBF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E21270D-7C46-FC08-A569-4B6B49C8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CBC00C-80E1-3415-9141-19FAD4B8F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58CD6AC-9576-98D6-EAF0-C4F1FE6BE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7917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5607CD7-6A89-F741-204D-FF7480DD84F6}"/>
              </a:ext>
            </a:extLst>
          </p:cNvPr>
          <p:cNvSpPr txBox="1"/>
          <p:nvPr/>
        </p:nvSpPr>
        <p:spPr>
          <a:xfrm>
            <a:off x="838200" y="571500"/>
            <a:ext cx="6400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응급의료기관 정보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86DBB-7008-BA6A-78BB-1ED703234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310126"/>
            <a:ext cx="9016096" cy="766674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E95D1B72-EFBD-3A07-3727-7290B653D365}"/>
              </a:ext>
            </a:extLst>
          </p:cNvPr>
          <p:cNvSpPr txBox="1"/>
          <p:nvPr/>
        </p:nvSpPr>
        <p:spPr>
          <a:xfrm>
            <a:off x="1513087" y="2801651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서울권역의 응급의료기관 정보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병원 이미지 및 상세 정보 출력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상세 페이지 이동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4727D5F-F1C4-347A-A90F-F72B7A41E4AC}"/>
              </a:ext>
            </a:extLst>
          </p:cNvPr>
          <p:cNvSpPr txBox="1"/>
          <p:nvPr/>
        </p:nvSpPr>
        <p:spPr>
          <a:xfrm>
            <a:off x="1513088" y="2174205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서울권역의 응급의료기관 정보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173FDDF-98A5-4A3D-FAB1-85C213E64D15}"/>
              </a:ext>
            </a:extLst>
          </p:cNvPr>
          <p:cNvSpPr txBox="1"/>
          <p:nvPr/>
        </p:nvSpPr>
        <p:spPr>
          <a:xfrm>
            <a:off x="1515323" y="5392451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자치구 선택 기능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X)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병원명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검색 기능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X)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6CC4FAA-CA89-37CE-EC40-6BB88E000DA6}"/>
              </a:ext>
            </a:extLst>
          </p:cNvPr>
          <p:cNvSpPr txBox="1"/>
          <p:nvPr/>
        </p:nvSpPr>
        <p:spPr>
          <a:xfrm>
            <a:off x="1515324" y="4765005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응급의료기관 검색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03032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0DB3-C767-D851-2011-56F8C159E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C9CF25BE-3249-A19C-4445-BF0A7E15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D0FF63E-C53D-9781-1E3A-B8512110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32E56C-7A77-1621-5D3C-252A257C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6D7226F-FE2A-9779-6BA3-06A4D58D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7917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798EEEA-CCA2-1153-99BE-4C68BBD277B2}"/>
              </a:ext>
            </a:extLst>
          </p:cNvPr>
          <p:cNvSpPr txBox="1"/>
          <p:nvPr/>
        </p:nvSpPr>
        <p:spPr>
          <a:xfrm>
            <a:off x="838200" y="571500"/>
            <a:ext cx="6400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응급의료기관 정보 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상세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D6D3D50D-6940-651C-AEB7-22F9F3F5AA01}"/>
              </a:ext>
            </a:extLst>
          </p:cNvPr>
          <p:cNvSpPr txBox="1"/>
          <p:nvPr/>
        </p:nvSpPr>
        <p:spPr>
          <a:xfrm>
            <a:off x="1752600" y="8031621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병원명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전화번호 조회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지도상 병원 위치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카카오맵으로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이동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교통정보 및 지형정보 조회 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EE1BC390-0C9D-DA64-6D79-36C0C72597E8}"/>
              </a:ext>
            </a:extLst>
          </p:cNvPr>
          <p:cNvSpPr txBox="1"/>
          <p:nvPr/>
        </p:nvSpPr>
        <p:spPr>
          <a:xfrm>
            <a:off x="1752601" y="7404175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응급의료기관 상세정보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C738D4-E632-0BE8-DF92-2F8799C02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558" y="1790700"/>
            <a:ext cx="7681442" cy="4694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DAE153-035B-844E-517D-37EDF2759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1451569"/>
            <a:ext cx="5869635" cy="5594396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E8205B03-B8B2-2140-D735-E681B8C6DF48}"/>
              </a:ext>
            </a:extLst>
          </p:cNvPr>
          <p:cNvSpPr txBox="1"/>
          <p:nvPr/>
        </p:nvSpPr>
        <p:spPr>
          <a:xfrm>
            <a:off x="10896600" y="8059451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해당 기관의 응급실 가용병상 정보 조회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50F29FAF-A259-8C43-BA4D-0AB739E42BE0}"/>
              </a:ext>
            </a:extLst>
          </p:cNvPr>
          <p:cNvSpPr txBox="1"/>
          <p:nvPr/>
        </p:nvSpPr>
        <p:spPr>
          <a:xfrm>
            <a:off x="10896601" y="7432005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응급실 가용병상 정보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5377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94717" y="2821488"/>
            <a:ext cx="5668083" cy="3576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주의보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경보 발령 해제 정보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94717" y="2156912"/>
            <a:ext cx="5668083" cy="448676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호우 특보 현황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94717" y="3432633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관측소 지도 위치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94717" y="4067633"/>
            <a:ext cx="5668083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관측소 별 지도 위치 및 이름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강수량 마커 색상으로 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38200" y="558800"/>
            <a:ext cx="3810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1" u="none" strike="noStrike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호우특보</a:t>
            </a:r>
            <a:r>
              <a:rPr lang="en-US" altLang="ko-KR" sz="4200" b="1" u="none" strike="noStrike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42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강수량</a:t>
            </a:r>
            <a:endParaRPr lang="en-US" sz="4200" b="1" u="none" strike="noStrike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FCC857-673F-19E7-1498-B4F9A3E9A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041" y="1446970"/>
            <a:ext cx="4919482" cy="51580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D83DFA-B01A-9EE8-E79D-03D6236E9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0" y="4229605"/>
            <a:ext cx="3480851" cy="32760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E5DEE1-1602-0F0A-412B-CDAD7E29E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6800" y="1474005"/>
            <a:ext cx="3340336" cy="2660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516069-9C0B-36A1-A04F-D27C20149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3923" y="7235217"/>
            <a:ext cx="8413728" cy="2632683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649C9870-323D-9A74-7978-DDAC6FBF0081}"/>
              </a:ext>
            </a:extLst>
          </p:cNvPr>
          <p:cNvSpPr txBox="1"/>
          <p:nvPr/>
        </p:nvSpPr>
        <p:spPr>
          <a:xfrm>
            <a:off x="1494716" y="5111807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관측소 별 정보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29BAACDC-8777-B0FA-F4BC-102AE4F9F399}"/>
              </a:ext>
            </a:extLst>
          </p:cNvPr>
          <p:cNvSpPr txBox="1"/>
          <p:nvPr/>
        </p:nvSpPr>
        <p:spPr>
          <a:xfrm>
            <a:off x="1494716" y="5685395"/>
            <a:ext cx="5668083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관측소 명칭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주소 정보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단위 강수량을 표와 그래프로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1C660E9-CEAF-D778-ACAD-A2D8AC872026}"/>
              </a:ext>
            </a:extLst>
          </p:cNvPr>
          <p:cNvSpPr txBox="1"/>
          <p:nvPr/>
        </p:nvSpPr>
        <p:spPr>
          <a:xfrm>
            <a:off x="1494716" y="6786827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자치구 별 강수량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BFA89C39-BE20-BE6E-B801-8272B9EA5E75}"/>
              </a:ext>
            </a:extLst>
          </p:cNvPr>
          <p:cNvSpPr txBox="1"/>
          <p:nvPr/>
        </p:nvSpPr>
        <p:spPr>
          <a:xfrm>
            <a:off x="1494716" y="7360415"/>
            <a:ext cx="5668083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/24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/48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강수량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탭하여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그래프 전환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타원형 설명선[O] 24">
            <a:extLst>
              <a:ext uri="{FF2B5EF4-FFF2-40B4-BE49-F238E27FC236}">
                <a16:creationId xmlns:a16="http://schemas.microsoft.com/office/drawing/2014/main" id="{83705027-7C66-7D9A-6A5F-90910CE66775}"/>
              </a:ext>
            </a:extLst>
          </p:cNvPr>
          <p:cNvSpPr/>
          <p:nvPr/>
        </p:nvSpPr>
        <p:spPr>
          <a:xfrm rot="10800000">
            <a:off x="9598868" y="3232643"/>
            <a:ext cx="1546455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65CA96-1B01-61E9-CD9D-D26B47B6461F}"/>
              </a:ext>
            </a:extLst>
          </p:cNvPr>
          <p:cNvSpPr txBox="1"/>
          <p:nvPr/>
        </p:nvSpPr>
        <p:spPr>
          <a:xfrm>
            <a:off x="9731145" y="3266192"/>
            <a:ext cx="154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마우스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오버시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이름 확인</a:t>
            </a:r>
          </a:p>
        </p:txBody>
      </p:sp>
      <p:sp>
        <p:nvSpPr>
          <p:cNvPr id="27" name="타원형 설명선[O] 26">
            <a:extLst>
              <a:ext uri="{FF2B5EF4-FFF2-40B4-BE49-F238E27FC236}">
                <a16:creationId xmlns:a16="http://schemas.microsoft.com/office/drawing/2014/main" id="{DEF2341E-7C7F-EC81-071C-859D192E0760}"/>
              </a:ext>
            </a:extLst>
          </p:cNvPr>
          <p:cNvSpPr/>
          <p:nvPr/>
        </p:nvSpPr>
        <p:spPr>
          <a:xfrm rot="10800000">
            <a:off x="11125200" y="8056810"/>
            <a:ext cx="1609019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타원형 설명선[O] 27">
            <a:extLst>
              <a:ext uri="{FF2B5EF4-FFF2-40B4-BE49-F238E27FC236}">
                <a16:creationId xmlns:a16="http://schemas.microsoft.com/office/drawing/2014/main" id="{78281DD9-B7E7-FF02-F5C4-EF037B1ED7DF}"/>
              </a:ext>
            </a:extLst>
          </p:cNvPr>
          <p:cNvSpPr/>
          <p:nvPr/>
        </p:nvSpPr>
        <p:spPr>
          <a:xfrm>
            <a:off x="15392400" y="4076700"/>
            <a:ext cx="1992278" cy="813343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D79400-37F3-D3AC-1AE3-F5DD92500690}"/>
              </a:ext>
            </a:extLst>
          </p:cNvPr>
          <p:cNvSpPr txBox="1"/>
          <p:nvPr/>
        </p:nvSpPr>
        <p:spPr>
          <a:xfrm>
            <a:off x="11322900" y="821978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탭하여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B36C4-587D-7EA8-79FA-6F8F03AA9617}"/>
              </a:ext>
            </a:extLst>
          </p:cNvPr>
          <p:cNvSpPr txBox="1"/>
          <p:nvPr/>
        </p:nvSpPr>
        <p:spPr>
          <a:xfrm>
            <a:off x="15837136" y="416020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마커 클릭 시 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전환 화면</a:t>
            </a:r>
          </a:p>
        </p:txBody>
      </p:sp>
      <p:sp>
        <p:nvSpPr>
          <p:cNvPr id="31" name="타원형 설명선[O] 30">
            <a:extLst>
              <a:ext uri="{FF2B5EF4-FFF2-40B4-BE49-F238E27FC236}">
                <a16:creationId xmlns:a16="http://schemas.microsoft.com/office/drawing/2014/main" id="{56C6CFF7-44D5-B746-1289-F766F800E631}"/>
              </a:ext>
            </a:extLst>
          </p:cNvPr>
          <p:cNvSpPr/>
          <p:nvPr/>
        </p:nvSpPr>
        <p:spPr>
          <a:xfrm>
            <a:off x="14020800" y="869497"/>
            <a:ext cx="1547778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9A06FC-9287-E306-E1BD-1674367C04B2}"/>
              </a:ext>
            </a:extLst>
          </p:cNvPr>
          <p:cNvSpPr txBox="1"/>
          <p:nvPr/>
        </p:nvSpPr>
        <p:spPr>
          <a:xfrm>
            <a:off x="14214241" y="104305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화면</a:t>
            </a:r>
          </a:p>
        </p:txBody>
      </p:sp>
      <p:sp>
        <p:nvSpPr>
          <p:cNvPr id="33" name="타원형 설명선[O] 32">
            <a:extLst>
              <a:ext uri="{FF2B5EF4-FFF2-40B4-BE49-F238E27FC236}">
                <a16:creationId xmlns:a16="http://schemas.microsoft.com/office/drawing/2014/main" id="{33923DD6-52D5-5171-8FB0-5E9E7DD992C0}"/>
              </a:ext>
            </a:extLst>
          </p:cNvPr>
          <p:cNvSpPr/>
          <p:nvPr/>
        </p:nvSpPr>
        <p:spPr>
          <a:xfrm>
            <a:off x="9677400" y="6605022"/>
            <a:ext cx="2516974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88E436-1A95-DF64-55A2-BE2CDCC454D6}"/>
              </a:ext>
            </a:extLst>
          </p:cNvPr>
          <p:cNvSpPr txBox="1"/>
          <p:nvPr/>
        </p:nvSpPr>
        <p:spPr>
          <a:xfrm>
            <a:off x="9829800" y="678869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DB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업데이트 시간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9E0D07-B7EA-5605-6020-AE88BDB27F23}"/>
              </a:ext>
            </a:extLst>
          </p:cNvPr>
          <p:cNvSpPr txBox="1"/>
          <p:nvPr/>
        </p:nvSpPr>
        <p:spPr>
          <a:xfrm>
            <a:off x="16123870" y="5614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스크롤</a:t>
            </a:r>
          </a:p>
        </p:txBody>
      </p: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2B3D32-929B-EDAC-58BF-FBF63EBE5B69}"/>
              </a:ext>
            </a:extLst>
          </p:cNvPr>
          <p:cNvCxnSpPr/>
          <p:nvPr/>
        </p:nvCxnSpPr>
        <p:spPr>
          <a:xfrm>
            <a:off x="14064992" y="5488868"/>
            <a:ext cx="2044936" cy="311345"/>
          </a:xfrm>
          <a:prstGeom prst="bentConnector3">
            <a:avLst/>
          </a:prstGeom>
          <a:ln>
            <a:solidFill>
              <a:srgbClr val="FF9A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D9FAE-7803-5D44-1134-E61CEAC8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4A64CA7-A77E-1DFA-C011-A1EE5676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926" y="7719834"/>
            <a:ext cx="7772400" cy="23393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4997F8-AD10-3DE2-1234-0E6179DA7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500" y="3905820"/>
            <a:ext cx="4109901" cy="42476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32D701-C855-E670-894C-51E89CE4A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907" y="975281"/>
            <a:ext cx="3595663" cy="29378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07F2655-FC52-2CAC-3245-7F0BE13FC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923" y="977714"/>
            <a:ext cx="4836157" cy="562039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0998561-4D70-F8F2-4289-B6614A5D8C5A}"/>
              </a:ext>
            </a:extLst>
          </p:cNvPr>
          <p:cNvSpPr txBox="1"/>
          <p:nvPr/>
        </p:nvSpPr>
        <p:spPr>
          <a:xfrm>
            <a:off x="1494717" y="2821488"/>
            <a:ext cx="5668083" cy="3576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주의보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경보 발령 해제 정보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7FEFC62-3DCA-1551-9D5A-D3EA14E26A32}"/>
              </a:ext>
            </a:extLst>
          </p:cNvPr>
          <p:cNvSpPr txBox="1"/>
          <p:nvPr/>
        </p:nvSpPr>
        <p:spPr>
          <a:xfrm>
            <a:off x="1494717" y="2156912"/>
            <a:ext cx="5668083" cy="448676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홍수</a:t>
            </a: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특보 현황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D3F7BA-B02A-7CF1-0681-43FD38ACEE95}"/>
              </a:ext>
            </a:extLst>
          </p:cNvPr>
          <p:cNvSpPr txBox="1"/>
          <p:nvPr/>
        </p:nvSpPr>
        <p:spPr>
          <a:xfrm>
            <a:off x="1494717" y="3432633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관측소 지도 위치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9788F1E-2A3B-3441-D8D1-10157A7CBACC}"/>
              </a:ext>
            </a:extLst>
          </p:cNvPr>
          <p:cNvSpPr txBox="1"/>
          <p:nvPr/>
        </p:nvSpPr>
        <p:spPr>
          <a:xfrm>
            <a:off x="1494717" y="4067633"/>
            <a:ext cx="5668083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관측소 별 지도 위치 및 이름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주의보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경보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마커 색상으로 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C00A8A-6295-AE85-2B43-D0CC6C5CD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8B98D4-C36F-2CE5-F68B-F458576FF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0847CCB-7FC2-A119-EB04-0EE207027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E79BC37-85B9-BB20-0F27-83452180C55C}"/>
              </a:ext>
            </a:extLst>
          </p:cNvPr>
          <p:cNvSpPr txBox="1"/>
          <p:nvPr/>
        </p:nvSpPr>
        <p:spPr>
          <a:xfrm>
            <a:off x="838200" y="558800"/>
            <a:ext cx="3810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홍수특보</a:t>
            </a:r>
            <a:r>
              <a:rPr lang="en-US" altLang="ko-KR" sz="42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42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수위</a:t>
            </a:r>
            <a:endParaRPr lang="en-US" sz="4200" b="1" u="none" strike="noStrike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00CF3B04-598A-3748-AB62-53971934A013}"/>
              </a:ext>
            </a:extLst>
          </p:cNvPr>
          <p:cNvSpPr txBox="1"/>
          <p:nvPr/>
        </p:nvSpPr>
        <p:spPr>
          <a:xfrm>
            <a:off x="1494716" y="5111807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관측소 별 정보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234A985B-3584-00AC-F965-5ECF11C9E696}"/>
              </a:ext>
            </a:extLst>
          </p:cNvPr>
          <p:cNvSpPr txBox="1"/>
          <p:nvPr/>
        </p:nvSpPr>
        <p:spPr>
          <a:xfrm>
            <a:off x="1494716" y="5685395"/>
            <a:ext cx="5668083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관측소 명칭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주소 정보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단위 강수량을 표와 그래프로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A952135B-4C7C-7CCF-8E9C-48189105130A}"/>
              </a:ext>
            </a:extLst>
          </p:cNvPr>
          <p:cNvSpPr txBox="1"/>
          <p:nvPr/>
        </p:nvSpPr>
        <p:spPr>
          <a:xfrm>
            <a:off x="1494716" y="6786827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서울 권역 한강 관측소별 수위정보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D6F2E171-2D46-2097-B118-3E76C340D986}"/>
              </a:ext>
            </a:extLst>
          </p:cNvPr>
          <p:cNvSpPr txBox="1"/>
          <p:nvPr/>
        </p:nvSpPr>
        <p:spPr>
          <a:xfrm>
            <a:off x="1494716" y="7360415"/>
            <a:ext cx="5668083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 권역 한강 관측소를 한눈에 표로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타원형 설명선[O] 24">
            <a:extLst>
              <a:ext uri="{FF2B5EF4-FFF2-40B4-BE49-F238E27FC236}">
                <a16:creationId xmlns:a16="http://schemas.microsoft.com/office/drawing/2014/main" id="{1B9B1834-A9DE-0C3E-ED30-6D4DB90CEA48}"/>
              </a:ext>
            </a:extLst>
          </p:cNvPr>
          <p:cNvSpPr/>
          <p:nvPr/>
        </p:nvSpPr>
        <p:spPr>
          <a:xfrm rot="10800000">
            <a:off x="9922394" y="3513019"/>
            <a:ext cx="1546455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5A946-F6DB-AA4C-DECF-5ACB8FB462FB}"/>
              </a:ext>
            </a:extLst>
          </p:cNvPr>
          <p:cNvSpPr txBox="1"/>
          <p:nvPr/>
        </p:nvSpPr>
        <p:spPr>
          <a:xfrm>
            <a:off x="10054671" y="3546568"/>
            <a:ext cx="154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마우스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오버시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이름 확인</a:t>
            </a:r>
          </a:p>
        </p:txBody>
      </p:sp>
      <p:sp>
        <p:nvSpPr>
          <p:cNvPr id="31" name="타원형 설명선[O] 30">
            <a:extLst>
              <a:ext uri="{FF2B5EF4-FFF2-40B4-BE49-F238E27FC236}">
                <a16:creationId xmlns:a16="http://schemas.microsoft.com/office/drawing/2014/main" id="{CE2FC769-BD81-A07F-9991-BC5C2E6483AC}"/>
              </a:ext>
            </a:extLst>
          </p:cNvPr>
          <p:cNvSpPr/>
          <p:nvPr/>
        </p:nvSpPr>
        <p:spPr>
          <a:xfrm>
            <a:off x="13698286" y="510558"/>
            <a:ext cx="1547778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E51643-EEA6-4AF4-9176-87B338B447B8}"/>
              </a:ext>
            </a:extLst>
          </p:cNvPr>
          <p:cNvSpPr txBox="1"/>
          <p:nvPr/>
        </p:nvSpPr>
        <p:spPr>
          <a:xfrm>
            <a:off x="13947285" y="67767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화면</a:t>
            </a:r>
          </a:p>
        </p:txBody>
      </p:sp>
      <p:sp>
        <p:nvSpPr>
          <p:cNvPr id="33" name="타원형 설명선[O] 32">
            <a:extLst>
              <a:ext uri="{FF2B5EF4-FFF2-40B4-BE49-F238E27FC236}">
                <a16:creationId xmlns:a16="http://schemas.microsoft.com/office/drawing/2014/main" id="{A4ABB674-D155-5315-D811-9F79585E30F9}"/>
              </a:ext>
            </a:extLst>
          </p:cNvPr>
          <p:cNvSpPr/>
          <p:nvPr/>
        </p:nvSpPr>
        <p:spPr>
          <a:xfrm>
            <a:off x="10094728" y="6998897"/>
            <a:ext cx="2516974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B55B12-5314-098E-6A18-C356160FBDC0}"/>
              </a:ext>
            </a:extLst>
          </p:cNvPr>
          <p:cNvSpPr txBox="1"/>
          <p:nvPr/>
        </p:nvSpPr>
        <p:spPr>
          <a:xfrm>
            <a:off x="10247128" y="7182565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DB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업데이트 시간</a:t>
            </a:r>
          </a:p>
        </p:txBody>
      </p: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ECD56BD-EFB1-9F3C-5D76-0E30F9730F8D}"/>
              </a:ext>
            </a:extLst>
          </p:cNvPr>
          <p:cNvCxnSpPr/>
          <p:nvPr/>
        </p:nvCxnSpPr>
        <p:spPr>
          <a:xfrm>
            <a:off x="13962280" y="5743957"/>
            <a:ext cx="2044936" cy="311345"/>
          </a:xfrm>
          <a:prstGeom prst="bentConnector3">
            <a:avLst/>
          </a:prstGeom>
          <a:ln>
            <a:solidFill>
              <a:srgbClr val="FF9A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형 설명선[O] 27">
            <a:extLst>
              <a:ext uri="{FF2B5EF4-FFF2-40B4-BE49-F238E27FC236}">
                <a16:creationId xmlns:a16="http://schemas.microsoft.com/office/drawing/2014/main" id="{83167B33-3A9E-1EC8-7492-FB02828FE66C}"/>
              </a:ext>
            </a:extLst>
          </p:cNvPr>
          <p:cNvSpPr/>
          <p:nvPr/>
        </p:nvSpPr>
        <p:spPr>
          <a:xfrm>
            <a:off x="14984748" y="3574028"/>
            <a:ext cx="1992278" cy="813343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9D6216-1DF3-AFD4-2F7A-41375D1B2657}"/>
              </a:ext>
            </a:extLst>
          </p:cNvPr>
          <p:cNvSpPr txBox="1"/>
          <p:nvPr/>
        </p:nvSpPr>
        <p:spPr>
          <a:xfrm>
            <a:off x="15429484" y="3657533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마커 클릭 시 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전환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A98BC2-5A68-787A-0F9D-40C251FDE956}"/>
              </a:ext>
            </a:extLst>
          </p:cNvPr>
          <p:cNvSpPr txBox="1"/>
          <p:nvPr/>
        </p:nvSpPr>
        <p:spPr>
          <a:xfrm>
            <a:off x="16048819" y="58552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스크롤</a:t>
            </a:r>
          </a:p>
        </p:txBody>
      </p:sp>
    </p:spTree>
    <p:extLst>
      <p:ext uri="{BB962C8B-B14F-4D97-AF65-F5344CB8AC3E}">
        <p14:creationId xmlns:p14="http://schemas.microsoft.com/office/powerpoint/2010/main" val="3028530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96E5D-281B-DFA4-7301-42F23F2C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503CFB2-834D-3081-EFCC-CBBDF9D8B80A}"/>
              </a:ext>
            </a:extLst>
          </p:cNvPr>
          <p:cNvSpPr txBox="1"/>
          <p:nvPr/>
        </p:nvSpPr>
        <p:spPr>
          <a:xfrm>
            <a:off x="1494717" y="2821488"/>
            <a:ext cx="5668083" cy="3576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주간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월간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전년동월대비 사고 통계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A4C8789-5576-0C49-015D-0610611B581B}"/>
              </a:ext>
            </a:extLst>
          </p:cNvPr>
          <p:cNvSpPr txBox="1"/>
          <p:nvPr/>
        </p:nvSpPr>
        <p:spPr>
          <a:xfrm>
            <a:off x="1494717" y="2156912"/>
            <a:ext cx="5668083" cy="448676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공사장</a:t>
            </a:r>
            <a:r>
              <a:rPr lang="en-US" altLang="ko-KR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화재</a:t>
            </a:r>
            <a:r>
              <a:rPr lang="en-US" altLang="ko-KR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교통 주요재난통계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33DBCA-5212-4797-FE40-B5C6D43F3F40}"/>
              </a:ext>
            </a:extLst>
          </p:cNvPr>
          <p:cNvSpPr txBox="1"/>
          <p:nvPr/>
        </p:nvSpPr>
        <p:spPr>
          <a:xfrm>
            <a:off x="1494717" y="3666818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최근 </a:t>
            </a:r>
            <a:r>
              <a:rPr lang="en-US" altLang="ko-KR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주간 통계 그래프</a:t>
            </a:r>
            <a:r>
              <a:rPr lang="en-US" altLang="ko-KR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주간</a:t>
            </a:r>
            <a:r>
              <a:rPr lang="en-US" altLang="ko-KR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2061E38-3F26-70E9-0BFA-39D052248342}"/>
              </a:ext>
            </a:extLst>
          </p:cNvPr>
          <p:cNvSpPr txBox="1"/>
          <p:nvPr/>
        </p:nvSpPr>
        <p:spPr>
          <a:xfrm>
            <a:off x="1494717" y="4301818"/>
            <a:ext cx="5668083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최근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주간 통계 그래프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94DDD6-54A6-C679-1E21-3D24EA88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04E6830-7F9A-9218-F6AE-A98F53E1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5C1C1D3-AB1A-8710-5ED6-90412CF57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7CDB68E-23E1-E249-B6BA-DAB63DD1BB17}"/>
              </a:ext>
            </a:extLst>
          </p:cNvPr>
          <p:cNvSpPr txBox="1"/>
          <p:nvPr/>
        </p:nvSpPr>
        <p:spPr>
          <a:xfrm>
            <a:off x="838200" y="558800"/>
            <a:ext cx="3810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1" u="none" strike="noStrike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주요재난통계</a:t>
            </a:r>
            <a:endParaRPr lang="en-US" sz="4200" b="1" u="none" strike="noStrike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0FCB25A-7529-D03C-A993-D276F06CA121}"/>
              </a:ext>
            </a:extLst>
          </p:cNvPr>
          <p:cNvSpPr txBox="1"/>
          <p:nvPr/>
        </p:nvSpPr>
        <p:spPr>
          <a:xfrm>
            <a:off x="1494716" y="5345992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최근 </a:t>
            </a:r>
            <a:r>
              <a:rPr lang="en-US" altLang="ko-KR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개월간 통계 그래프</a:t>
            </a:r>
            <a:r>
              <a:rPr lang="en-US" altLang="ko-KR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월간</a:t>
            </a:r>
            <a:r>
              <a:rPr lang="en-US" altLang="ko-KR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2A3462D-5E9A-BCC2-6AED-65A3D87BAF05}"/>
              </a:ext>
            </a:extLst>
          </p:cNvPr>
          <p:cNvSpPr txBox="1"/>
          <p:nvPr/>
        </p:nvSpPr>
        <p:spPr>
          <a:xfrm>
            <a:off x="1494716" y="5919580"/>
            <a:ext cx="5668083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최근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통계 그래프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77B3E7A8-44FB-9741-8D5E-0561CCE38A05}"/>
              </a:ext>
            </a:extLst>
          </p:cNvPr>
          <p:cNvSpPr txBox="1"/>
          <p:nvPr/>
        </p:nvSpPr>
        <p:spPr>
          <a:xfrm>
            <a:off x="1494716" y="7021012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전년 동월 대비 사고 통계 그래프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681E0F0F-FF65-F6C8-8CFD-AFA035F31DC9}"/>
              </a:ext>
            </a:extLst>
          </p:cNvPr>
          <p:cNvSpPr txBox="1"/>
          <p:nvPr/>
        </p:nvSpPr>
        <p:spPr>
          <a:xfrm>
            <a:off x="1494716" y="7594600"/>
            <a:ext cx="5668083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 동월 대비 통계 그래프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98BCDD-B5EE-6BB4-1996-6DFF707F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2213573"/>
            <a:ext cx="4724400" cy="34829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0152A7-656D-2101-5096-075859B27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8800" y="4040299"/>
            <a:ext cx="4724400" cy="34760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78B928-1CBA-589D-0006-FCC54510E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2187" y="6079095"/>
            <a:ext cx="4724400" cy="3466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9AE512-E5AB-5762-5971-15118F8BF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0883" y="473310"/>
            <a:ext cx="7772400" cy="17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46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AB66-7BC3-5C58-7771-D6FB35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5DEB596-E862-D1DF-4C34-EC504801953F}"/>
              </a:ext>
            </a:extLst>
          </p:cNvPr>
          <p:cNvSpPr txBox="1"/>
          <p:nvPr/>
        </p:nvSpPr>
        <p:spPr>
          <a:xfrm>
            <a:off x="1435100" y="5999547"/>
            <a:ext cx="10134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화면 진입 시 현재 년도의 지진데이터를 표형식으로 생성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개별 년도 선택 시 선택 년도의 데이터 조회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표의 지진 선택 시 지진 발생 위치로 지도 이동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B93E0DF-8DDC-B29A-6A86-CF42582975B4}"/>
              </a:ext>
            </a:extLst>
          </p:cNvPr>
          <p:cNvSpPr txBox="1"/>
          <p:nvPr/>
        </p:nvSpPr>
        <p:spPr>
          <a:xfrm>
            <a:off x="1435100" y="53721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과거 지진 조회 및 지진발생추이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7776BFB-9C06-077D-9EE7-6663EBFE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755424-D3A2-AB62-E75C-1DDDE4D8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317CDDF-85FD-18E6-F574-D0BCADB5E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FD3F408-EF2A-F0CD-8B61-0A94EE353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7C38193-1B9F-BB67-7A6C-61948562B946}"/>
              </a:ext>
            </a:extLst>
          </p:cNvPr>
          <p:cNvSpPr txBox="1"/>
          <p:nvPr/>
        </p:nvSpPr>
        <p:spPr>
          <a:xfrm>
            <a:off x="838200" y="571500"/>
            <a:ext cx="38100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지진</a:t>
            </a:r>
            <a:r>
              <a:rPr lang="en-US" altLang="ko-KR" sz="4200" dirty="0">
                <a:solidFill>
                  <a:srgbClr val="FF9A5B"/>
                </a:solidFill>
                <a:ea typeface="Pretendard Bold"/>
              </a:rPr>
              <a:t>, 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태풍 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조회</a:t>
            </a:r>
            <a:r>
              <a:rPr lang="en-US" altLang="ko-KR" sz="4200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및  발생추이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B9A3563-EE4C-ADE7-C3E8-4979DF4525CD}"/>
              </a:ext>
            </a:extLst>
          </p:cNvPr>
          <p:cNvSpPr txBox="1"/>
          <p:nvPr/>
        </p:nvSpPr>
        <p:spPr>
          <a:xfrm>
            <a:off x="1435100" y="7686976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화면 진입 시 가장 최신 년도인 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2023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년 데이터를 불러옴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연도 선택 시 데이터 선택 연도 데이터 조회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태풍 선택 시 선택한 태풍의 최소기압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최대풍속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태풍존재일을 그래프로 표시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2E24F53B-1857-FBEC-5245-D5D37506F9DF}"/>
              </a:ext>
            </a:extLst>
          </p:cNvPr>
          <p:cNvSpPr txBox="1"/>
          <p:nvPr/>
        </p:nvSpPr>
        <p:spPr>
          <a:xfrm>
            <a:off x="1435100" y="7059529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과거 </a:t>
            </a:r>
            <a:r>
              <a:rPr lang="ko-KR" altLang="en-US" sz="2500" b="0" i="0" u="none" strike="noStrike">
                <a:solidFill>
                  <a:srgbClr val="FF9A5B"/>
                </a:solidFill>
                <a:ea typeface="Pretendard SemiBold"/>
              </a:rPr>
              <a:t>태풍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8DD4F1-92C3-49A8-7E7B-5B23B56B1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693" y="678560"/>
            <a:ext cx="5916230" cy="41329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F99F0D-E6BF-5AA9-8F19-5E575BB3E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9616" y="875143"/>
            <a:ext cx="6162650" cy="37852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C676B8-95C2-91C1-8E0E-D3679D04E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5447" y="5212374"/>
            <a:ext cx="6158153" cy="42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36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4A65-777A-0130-EF3D-CB1A603B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6AC18C3-0DC7-8FB1-E02C-A36443AA8D96}"/>
              </a:ext>
            </a:extLst>
          </p:cNvPr>
          <p:cNvSpPr txBox="1"/>
          <p:nvPr/>
        </p:nvSpPr>
        <p:spPr>
          <a:xfrm>
            <a:off x="1511300" y="2799147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지역 선택 시 선택 지역의 재난안전 지수를 표시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선택한 지역의 재난 종류별 발생 빈도수 그래프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재난빈도수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 및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양수량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 그래프 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76126CE-EB62-664F-D95E-32C41711FA9A}"/>
              </a:ext>
            </a:extLst>
          </p:cNvPr>
          <p:cNvSpPr txBox="1"/>
          <p:nvPr/>
        </p:nvSpPr>
        <p:spPr>
          <a:xfrm>
            <a:off x="1511300" y="2171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재난 안전지수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6C8CF9F-38AE-1C1A-2EF4-4E283200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0C9EA70-4AAD-8491-54C6-31DAD8C6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BACD369-5219-89EF-91A5-BE588650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895FCC-BC99-B37E-81B0-B166FCAB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D559882-B1B9-BD71-DF7F-40B84778F6C4}"/>
              </a:ext>
            </a:extLst>
          </p:cNvPr>
          <p:cNvSpPr txBox="1"/>
          <p:nvPr/>
        </p:nvSpPr>
        <p:spPr>
          <a:xfrm>
            <a:off x="838200" y="571500"/>
            <a:ext cx="3658738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재난 안전지수</a:t>
            </a:r>
            <a:r>
              <a:rPr lang="en-US" altLang="ko-KR" sz="4200" b="0" i="0" u="none" strike="noStrike" dirty="0">
                <a:solidFill>
                  <a:srgbClr val="FF9A5B"/>
                </a:solidFill>
                <a:ea typeface="Pretendard Bold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자치구별 </a:t>
            </a:r>
            <a:r>
              <a:rPr lang="ko-KR" altLang="en-US" sz="4200" b="0" i="0" u="none" strike="noStrike" dirty="0" err="1">
                <a:solidFill>
                  <a:srgbClr val="FF9A5B"/>
                </a:solidFill>
                <a:ea typeface="Pretendard Bold"/>
              </a:rPr>
              <a:t>양수량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B9D36339-EEC3-6F89-313A-2E6882C4AF0E}"/>
              </a:ext>
            </a:extLst>
          </p:cNvPr>
          <p:cNvSpPr txBox="1"/>
          <p:nvPr/>
        </p:nvSpPr>
        <p:spPr>
          <a:xfrm>
            <a:off x="1511300" y="4543758"/>
            <a:ext cx="14338300" cy="11331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화면 진입 시 전체 자치구별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양수량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정보를 그래프로 표시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표 클릭 시 자치구별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양수량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정보를 표 형식으로 표시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812836D7-3000-0711-B84B-7A097FEE2F26}"/>
              </a:ext>
            </a:extLst>
          </p:cNvPr>
          <p:cNvSpPr txBox="1"/>
          <p:nvPr/>
        </p:nvSpPr>
        <p:spPr>
          <a:xfrm>
            <a:off x="1511300" y="391631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</a:t>
            </a:r>
            <a:r>
              <a:rPr lang="ko-KR" altLang="en-US" sz="2500" b="0" i="0" u="none" strike="noStrike" dirty="0" err="1">
                <a:solidFill>
                  <a:srgbClr val="FF9A5B"/>
                </a:solidFill>
                <a:ea typeface="Pretendard SemiBold"/>
              </a:rPr>
              <a:t>양수량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AADF0F-3102-51E7-73AC-80A3AD659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955" y="1089386"/>
            <a:ext cx="7255314" cy="37495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2ACB21-67F3-B759-772A-703D10970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955" y="5593467"/>
            <a:ext cx="7094679" cy="32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55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7E8C-8A45-991A-E9D9-CB808242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4F1B1BF-00BC-5BD6-1E75-B359F3744013}"/>
              </a:ext>
            </a:extLst>
          </p:cNvPr>
          <p:cNvSpPr txBox="1"/>
          <p:nvPr/>
        </p:nvSpPr>
        <p:spPr>
          <a:xfrm>
            <a:off x="1511300" y="8394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사이드바 리스트 선택 시 선택한 항목의 페이지를 불러옴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미세먼지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태풍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폭염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호우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홍수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한파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대설등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재난시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필요한 행동요령을 랜딩페이지 형식으로 보여줍니다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.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1BA71CA-58DE-DA08-F47B-8D03F48FEBE5}"/>
              </a:ext>
            </a:extLst>
          </p:cNvPr>
          <p:cNvSpPr txBox="1"/>
          <p:nvPr/>
        </p:nvSpPr>
        <p:spPr>
          <a:xfrm>
            <a:off x="1511300" y="7767253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재난 시 행동요령 및 예방법에 대한 정보 시각화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80616C5-F2CB-EDF0-78FA-70142BE7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B3CDC26-E3A4-F3EC-CD45-38476DDE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8C430F-8E01-EE53-1E24-13839028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DFE113A-E7F8-78B7-D379-36DFD9E5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81A2284-FC47-C2D4-3DCB-922B51147DFF}"/>
              </a:ext>
            </a:extLst>
          </p:cNvPr>
          <p:cNvSpPr txBox="1"/>
          <p:nvPr/>
        </p:nvSpPr>
        <p:spPr>
          <a:xfrm>
            <a:off x="838200" y="571500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재난행동요령 및 예방법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3900F1-5F4E-DE07-F261-928B4CF5B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876300"/>
            <a:ext cx="6705600" cy="32750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D5AC30-A560-3829-FF71-C939FD645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3605449"/>
            <a:ext cx="6705600" cy="306340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E889F9-8651-8C70-60CD-A163380A71EF}"/>
              </a:ext>
            </a:extLst>
          </p:cNvPr>
          <p:cNvSpPr/>
          <p:nvPr/>
        </p:nvSpPr>
        <p:spPr>
          <a:xfrm>
            <a:off x="4191000" y="3605449"/>
            <a:ext cx="1104962" cy="23917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982EB8-7B94-F3C5-96E9-1E2286F63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893649"/>
            <a:ext cx="6595442" cy="32750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695526-4AB4-78D3-928B-8584B889D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624" y="3695774"/>
            <a:ext cx="6601850" cy="3226337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5021C2-2B89-7797-A615-8B2F6B73FC93}"/>
              </a:ext>
            </a:extLst>
          </p:cNvPr>
          <p:cNvSpPr/>
          <p:nvPr/>
        </p:nvSpPr>
        <p:spPr>
          <a:xfrm>
            <a:off x="11049000" y="3967064"/>
            <a:ext cx="1104962" cy="23917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63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DA3F4-6F48-7B69-84E7-20AC5C379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96DB65-D525-06BD-2FC0-A449DCF1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6998"/>
            <a:ext cx="16394813" cy="82593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31B4EC-BE06-83AC-B4F1-9D9AB4184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92" y="5840700"/>
            <a:ext cx="2263259" cy="3335626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D27EE57-1C09-C360-DA5E-9A26E5B7FD85}"/>
              </a:ext>
            </a:extLst>
          </p:cNvPr>
          <p:cNvSpPr txBox="1"/>
          <p:nvPr/>
        </p:nvSpPr>
        <p:spPr>
          <a:xfrm>
            <a:off x="1511300" y="28321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시설명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면적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최대 수용 인원 등 대피소에 관한 정보 제공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민방위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한파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지진옥외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대피장소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위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치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시설명에 따른 검색 기능 제공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A58872E-C5AB-999B-D5B2-F50EFE2872AA}"/>
              </a:ext>
            </a:extLst>
          </p:cNvPr>
          <p:cNvSpPr txBox="1"/>
          <p:nvPr/>
        </p:nvSpPr>
        <p:spPr>
          <a:xfrm>
            <a:off x="1511300" y="2171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대피소 이름 및 위치 조회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BFB11B2-EB7B-0BD5-BBAC-07010C4BBBC7}"/>
              </a:ext>
            </a:extLst>
          </p:cNvPr>
          <p:cNvSpPr txBox="1"/>
          <p:nvPr/>
        </p:nvSpPr>
        <p:spPr>
          <a:xfrm>
            <a:off x="1511300" y="4545918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지도 내 위치 확인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294D76E-8B56-60CE-A00C-E0ECA7BCAE8D}"/>
              </a:ext>
            </a:extLst>
          </p:cNvPr>
          <p:cNvSpPr txBox="1"/>
          <p:nvPr/>
        </p:nvSpPr>
        <p:spPr>
          <a:xfrm>
            <a:off x="1511300" y="5180918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위치 링크 접근 시 지도로 확인 가 능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/>
            </a:r>
            <a:b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길찾기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기능 이용 가 능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0E71098-EE01-6FCE-02D2-12E7F17A1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933757D-6C1F-3DD5-843F-317470F8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484B955-F2DB-4907-5B0D-55C979944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8224B29-1955-CAC5-C111-2157EB248D57}"/>
              </a:ext>
            </a:extLst>
          </p:cNvPr>
          <p:cNvSpPr txBox="1"/>
          <p:nvPr/>
        </p:nvSpPr>
        <p:spPr>
          <a:xfrm>
            <a:off x="826477" y="528124"/>
            <a:ext cx="2476500" cy="13821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재난 안전</a:t>
            </a:r>
            <a:endParaRPr lang="en-US" altLang="ko-KR" sz="4200" b="0" i="0" u="none" strike="noStrike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시설 조회</a:t>
            </a:r>
            <a:endParaRPr lang="en-US" alt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EC9C8C-542A-0ECA-DCCE-523C7B055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2251197"/>
            <a:ext cx="2657846" cy="724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8B0DEE-A535-9927-282D-4257D6BF9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299" y="2613198"/>
            <a:ext cx="3263177" cy="528412"/>
          </a:xfrm>
          <a:prstGeom prst="rect">
            <a:avLst/>
          </a:prstGeom>
        </p:spPr>
      </p:pic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F72DB6D0-350B-4DB3-DA45-2037908AA11B}"/>
              </a:ext>
            </a:extLst>
          </p:cNvPr>
          <p:cNvSpPr/>
          <p:nvPr/>
        </p:nvSpPr>
        <p:spPr>
          <a:xfrm>
            <a:off x="12068851" y="4379506"/>
            <a:ext cx="2224555" cy="1162850"/>
          </a:xfrm>
          <a:prstGeom prst="wedgeEllipseCallout">
            <a:avLst>
              <a:gd name="adj1" fmla="val -52153"/>
              <a:gd name="adj2" fmla="val -53086"/>
            </a:avLst>
          </a:prstGeom>
          <a:solidFill>
            <a:srgbClr val="FFFFFF">
              <a:alpha val="61000"/>
            </a:srgbClr>
          </a:solidFill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위치</a:t>
            </a:r>
            <a:r>
              <a:rPr lang="en-US" altLang="ko-KR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시설명</a:t>
            </a:r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검색</a:t>
            </a: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9F4554F7-DEE7-67BF-CB5B-9A1CF5BC8AED}"/>
              </a:ext>
            </a:extLst>
          </p:cNvPr>
          <p:cNvSpPr/>
          <p:nvPr/>
        </p:nvSpPr>
        <p:spPr>
          <a:xfrm>
            <a:off x="6723106" y="4960931"/>
            <a:ext cx="2224555" cy="1162850"/>
          </a:xfrm>
          <a:prstGeom prst="wedgeEllipseCallout">
            <a:avLst>
              <a:gd name="adj1" fmla="val 64097"/>
              <a:gd name="adj2" fmla="val -7625"/>
            </a:avLst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지도 조회 가능</a:t>
            </a:r>
          </a:p>
        </p:txBody>
      </p:sp>
    </p:spTree>
    <p:extLst>
      <p:ext uri="{BB962C8B-B14F-4D97-AF65-F5344CB8AC3E}">
        <p14:creationId xmlns:p14="http://schemas.microsoft.com/office/powerpoint/2010/main" val="219488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1431636"/>
            <a:ext cx="13131800" cy="433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4700" y="6680200"/>
            <a:ext cx="70485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장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이영민</a:t>
            </a:r>
          </a:p>
          <a:p>
            <a:pPr lvl="0">
              <a:lnSpc>
                <a:spcPct val="1500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원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alt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서인교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양은비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차윤지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허재명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홍영창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14700" y="6096000"/>
            <a:ext cx="7048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TEAM </a:t>
            </a:r>
            <a:r>
              <a:rPr lang="ko-KR" sz="2500" b="0" i="0" u="none" strike="noStrike" dirty="0" err="1">
                <a:solidFill>
                  <a:srgbClr val="FF9A5B"/>
                </a:solidFill>
                <a:ea typeface="Pretendard SemiBold"/>
              </a:rPr>
              <a:t>세</a:t>
            </a:r>
            <a:r>
              <a:rPr lang="ko-KR" altLang="en-US" sz="2500" b="0" i="0" u="none" strike="noStrike" dirty="0" err="1">
                <a:solidFill>
                  <a:srgbClr val="FF9A5B"/>
                </a:solidFill>
                <a:ea typeface="Pretendard SemiBold"/>
              </a:rPr>
              <a:t>이프티</a:t>
            </a:r>
            <a:r>
              <a:rPr lang="ko-KR" sz="2500" b="0" i="0" u="none" strike="noStrike" dirty="0" err="1">
                <a:solidFill>
                  <a:srgbClr val="FF9A5B"/>
                </a:solidFill>
                <a:ea typeface="Pretendard SemiBold"/>
              </a:rPr>
              <a:t>마</a:t>
            </a:r>
            <a:r>
              <a:rPr lang="ko-KR" altLang="en-US" sz="2500" b="0" i="0" u="none" strike="noStrike" dirty="0" err="1">
                <a:solidFill>
                  <a:srgbClr val="FF9A5B"/>
                </a:solidFill>
                <a:ea typeface="Pretendard SemiBold"/>
              </a:rPr>
              <a:t>스터</a:t>
            </a: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: </a:t>
            </a:r>
            <a:r>
              <a:rPr lang="ko-KR" sz="2500" b="0" i="0" u="none" strike="noStrike" dirty="0">
                <a:solidFill>
                  <a:srgbClr val="FF9A5B"/>
                </a:solidFill>
                <a:ea typeface="Pretendard SemiBold"/>
              </a:rPr>
              <a:t>서울</a:t>
            </a: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 365 </a:t>
            </a:r>
            <a:r>
              <a:rPr lang="ko-KR" sz="2500" b="0" i="0" u="none" strike="noStrike" dirty="0" err="1">
                <a:solidFill>
                  <a:srgbClr val="FF9A5B"/>
                </a:solidFill>
                <a:ea typeface="Pretendard SemiBold"/>
              </a:rPr>
              <a:t>재난안전포털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14700" y="8140700"/>
            <a:ext cx="7048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FF9A5B"/>
                </a:solidFill>
                <a:ea typeface="Pretendard SemiBold"/>
              </a:rPr>
              <a:t>프로젝트</a:t>
            </a: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주제</a:t>
            </a: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FF9A5B"/>
                </a:solidFill>
                <a:ea typeface="Pretendard SemiBold"/>
              </a:rPr>
              <a:t>및</a:t>
            </a: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FF9A5B"/>
                </a:solidFill>
                <a:ea typeface="Pretendard SemiBold"/>
              </a:rPr>
              <a:t>기간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4700" y="8699500"/>
            <a:ext cx="70485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현황 및 통계 정보 제공 플랫폼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>
              <a:lnSpc>
                <a:spcPct val="1500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01/22 ~ 03/10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382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2926A-35FF-125D-CE3A-D01D0C5EC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7D0C36-E849-620F-0EB5-F3354BC9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625267"/>
            <a:ext cx="17799746" cy="635792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57CD45B-AC56-056D-CE77-14D079EF70CC}"/>
              </a:ext>
            </a:extLst>
          </p:cNvPr>
          <p:cNvSpPr txBox="1"/>
          <p:nvPr/>
        </p:nvSpPr>
        <p:spPr>
          <a:xfrm>
            <a:off x="1447800" y="7023100"/>
            <a:ext cx="88392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반려동물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노약자 영유아 동반과 같은 상황에 맞는 생존 필수품 추천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 발생시 손에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들고가야할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것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집에 미리 비치해둘 것 분리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생존 필수품 이미지로 확인 가 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0A5DB41-ACA9-C632-50A9-9E0CE12AB629}"/>
              </a:ext>
            </a:extLst>
          </p:cNvPr>
          <p:cNvSpPr txBox="1"/>
          <p:nvPr/>
        </p:nvSpPr>
        <p:spPr>
          <a:xfrm>
            <a:off x="1447800" y="6362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필수품 추천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A24578F-1E96-3CFE-765B-6BA4747B23E9}"/>
              </a:ext>
            </a:extLst>
          </p:cNvPr>
          <p:cNvSpPr txBox="1"/>
          <p:nvPr/>
        </p:nvSpPr>
        <p:spPr>
          <a:xfrm>
            <a:off x="1447800" y="84455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체크리스트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3F32F1E-6A53-03EA-CD87-92338E4E10A5}"/>
              </a:ext>
            </a:extLst>
          </p:cNvPr>
          <p:cNvSpPr txBox="1"/>
          <p:nvPr/>
        </p:nvSpPr>
        <p:spPr>
          <a:xfrm>
            <a:off x="1447800" y="9080500"/>
            <a:ext cx="6629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필요에 따른 체크리스트 기능 이용 및 이미지로 다운로드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67C3570-60AB-D5C7-4832-5140BC5F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903E8D-1C97-B629-358E-EF9F2871D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1B44234-99AD-5240-6692-29978EEE9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81CC4AA-4894-A42D-5504-B32CC221A057}"/>
              </a:ext>
            </a:extLst>
          </p:cNvPr>
          <p:cNvSpPr txBox="1"/>
          <p:nvPr/>
        </p:nvSpPr>
        <p:spPr>
          <a:xfrm>
            <a:off x="826476" y="528124"/>
            <a:ext cx="4355124" cy="13821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생존 필수품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 추천 및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체크리스트</a:t>
            </a:r>
            <a:endParaRPr lang="en-US" alt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026" name="Picture 2" descr="손에 들고 가야할 것">
            <a:extLst>
              <a:ext uri="{FF2B5EF4-FFF2-40B4-BE49-F238E27FC236}">
                <a16:creationId xmlns:a16="http://schemas.microsoft.com/office/drawing/2014/main" id="{6B79474C-5485-B72E-CFBC-C241BA61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93" y="5295900"/>
            <a:ext cx="3538920" cy="28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29A9FE-A9D3-CF41-AE6E-55A63568C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3307" y="6292997"/>
            <a:ext cx="3510585" cy="2887404"/>
          </a:xfrm>
          <a:prstGeom prst="rect">
            <a:avLst/>
          </a:prstGeom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AD2BA57-FF37-EADF-19A9-3918EB6CCA6D}"/>
              </a:ext>
            </a:extLst>
          </p:cNvPr>
          <p:cNvSpPr/>
          <p:nvPr/>
        </p:nvSpPr>
        <p:spPr>
          <a:xfrm>
            <a:off x="8991600" y="4056681"/>
            <a:ext cx="2025574" cy="1056656"/>
          </a:xfrm>
          <a:prstGeom prst="wedgeEllipseCallout">
            <a:avLst>
              <a:gd name="adj1" fmla="val -42519"/>
              <a:gd name="adj2" fmla="val 67323"/>
            </a:avLst>
          </a:prstGeom>
          <a:solidFill>
            <a:schemeClr val="bg1">
              <a:alpha val="51000"/>
            </a:schemeClr>
          </a:solidFill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클릭 시 상황에 맞는 물품 추가</a:t>
            </a:r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FF66647D-DC99-4574-8FE0-1088DB51B955}"/>
              </a:ext>
            </a:extLst>
          </p:cNvPr>
          <p:cNvSpPr/>
          <p:nvPr/>
        </p:nvSpPr>
        <p:spPr>
          <a:xfrm>
            <a:off x="11188144" y="8298172"/>
            <a:ext cx="2025574" cy="1056656"/>
          </a:xfrm>
          <a:prstGeom prst="wedgeEllipseCallout">
            <a:avLst>
              <a:gd name="adj1" fmla="val 73089"/>
              <a:gd name="adj2" fmla="val 21863"/>
            </a:avLst>
          </a:prstGeom>
          <a:solidFill>
            <a:schemeClr val="bg1"/>
          </a:solidFill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Png</a:t>
            </a:r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파일로 다운로드</a:t>
            </a:r>
          </a:p>
        </p:txBody>
      </p:sp>
    </p:spTree>
    <p:extLst>
      <p:ext uri="{BB962C8B-B14F-4D97-AF65-F5344CB8AC3E}">
        <p14:creationId xmlns:p14="http://schemas.microsoft.com/office/powerpoint/2010/main" val="249544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7B636-BE70-5449-8B17-80C86450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5D20503-261B-B59A-B6A6-6FFA1234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993618"/>
            <a:ext cx="9971585" cy="5999852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2D706C60-2662-96C7-33DF-D8030B53DF66}"/>
              </a:ext>
            </a:extLst>
          </p:cNvPr>
          <p:cNvSpPr/>
          <p:nvPr/>
        </p:nvSpPr>
        <p:spPr>
          <a:xfrm>
            <a:off x="10363200" y="5489232"/>
            <a:ext cx="5181600" cy="4420645"/>
          </a:xfrm>
          <a:prstGeom prst="wedgeRoundRectCallout">
            <a:avLst>
              <a:gd name="adj1" fmla="val -50969"/>
              <a:gd name="adj2" fmla="val -63936"/>
              <a:gd name="adj3" fmla="val 16667"/>
            </a:avLst>
          </a:prstGeom>
          <a:solidFill>
            <a:schemeClr val="bg1"/>
          </a:solidFill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A8A7D06-482A-B114-7AAB-222EFF305CD2}"/>
              </a:ext>
            </a:extLst>
          </p:cNvPr>
          <p:cNvSpPr txBox="1"/>
          <p:nvPr/>
        </p:nvSpPr>
        <p:spPr>
          <a:xfrm>
            <a:off x="1511300" y="2832100"/>
            <a:ext cx="6477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재난별 다양한 훈련 영상 리스트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유튜브 썸네일 자동 불러오기 기능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제목 또는 소개내용으로 검색 가 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FECD3D5-8DE0-7EF7-6DD3-68A3E196131F}"/>
              </a:ext>
            </a:extLst>
          </p:cNvPr>
          <p:cNvSpPr txBox="1"/>
          <p:nvPr/>
        </p:nvSpPr>
        <p:spPr>
          <a:xfrm>
            <a:off x="1511300" y="2171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재난 훈련 영상 리스트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588F153-0808-BC7B-F38B-90A4383805B2}"/>
              </a:ext>
            </a:extLst>
          </p:cNvPr>
          <p:cNvSpPr txBox="1"/>
          <p:nvPr/>
        </p:nvSpPr>
        <p:spPr>
          <a:xfrm>
            <a:off x="1511300" y="44831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영상 페이지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6DC28B9-E4FE-27D8-5BDD-95516DC0E036}"/>
              </a:ext>
            </a:extLst>
          </p:cNvPr>
          <p:cNvSpPr txBox="1"/>
          <p:nvPr/>
        </p:nvSpPr>
        <p:spPr>
          <a:xfrm>
            <a:off x="1511300" y="51181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영상 선택 시 선택한 항목의 영상을 불러옴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B0C8CDF-9811-410A-2613-DEF9426D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447145E-C722-27EA-10E6-3AED515A9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F705032-7305-59B1-5608-259084114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F1F17BF-C009-FDF7-A462-D15F48BBC056}"/>
              </a:ext>
            </a:extLst>
          </p:cNvPr>
          <p:cNvSpPr txBox="1"/>
          <p:nvPr/>
        </p:nvSpPr>
        <p:spPr>
          <a:xfrm>
            <a:off x="826477" y="528124"/>
            <a:ext cx="2476500" cy="13821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재난 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훈련 영상</a:t>
            </a:r>
            <a:endParaRPr lang="en-US" alt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61E6F5-3848-BBF9-530E-8238AA9E1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3105" y="5729487"/>
            <a:ext cx="4363581" cy="4015291"/>
          </a:xfrm>
          <a:prstGeom prst="rect">
            <a:avLst/>
          </a:prstGeom>
        </p:spPr>
      </p:pic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CEAD6193-D481-EA44-1344-F16A18824B31}"/>
              </a:ext>
            </a:extLst>
          </p:cNvPr>
          <p:cNvSpPr/>
          <p:nvPr/>
        </p:nvSpPr>
        <p:spPr>
          <a:xfrm>
            <a:off x="12649200" y="1328697"/>
            <a:ext cx="2104349" cy="1922856"/>
          </a:xfrm>
          <a:prstGeom prst="wedgeEllipseCallout">
            <a:avLst>
              <a:gd name="adj1" fmla="val 77481"/>
              <a:gd name="adj2" fmla="val 23793"/>
            </a:avLst>
          </a:prstGeom>
          <a:solidFill>
            <a:schemeClr val="bg1"/>
          </a:solidFill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영상 제목</a:t>
            </a:r>
            <a:r>
              <a:rPr lang="en-US" altLang="ko-KR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영상 소개 기준으로 검색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39552-7C75-9512-F404-660126D19844}"/>
              </a:ext>
            </a:extLst>
          </p:cNvPr>
          <p:cNvSpPr txBox="1"/>
          <p:nvPr/>
        </p:nvSpPr>
        <p:spPr>
          <a:xfrm>
            <a:off x="10671464" y="9317780"/>
            <a:ext cx="252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영상 페이지 접근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89937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4DCDD-3CBF-B072-774D-37C742833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FECE0F4-42A2-9586-3431-A6A219DF578A}"/>
              </a:ext>
            </a:extLst>
          </p:cNvPr>
          <p:cNvSpPr txBox="1"/>
          <p:nvPr/>
        </p:nvSpPr>
        <p:spPr>
          <a:xfrm>
            <a:off x="1511300" y="775177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시민안전보험 정보 조회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1130CF-7E5F-826E-3D8C-401131F8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8D5906C-CFAA-A393-90BC-6CEE64E82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137138A-1E97-7234-B4DE-73E64BC06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633C82B-478B-4307-3E25-FB053C0B4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AD74017-E05E-AEF1-FDE9-D315AE109BCA}"/>
              </a:ext>
            </a:extLst>
          </p:cNvPr>
          <p:cNvSpPr txBox="1"/>
          <p:nvPr/>
        </p:nvSpPr>
        <p:spPr>
          <a:xfrm>
            <a:off x="838200" y="575271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시민안전보험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D105A912-8FB6-6739-B289-E98128D8E186}"/>
              </a:ext>
            </a:extLst>
          </p:cNvPr>
          <p:cNvSpPr/>
          <p:nvPr/>
        </p:nvSpPr>
        <p:spPr>
          <a:xfrm>
            <a:off x="14341475" y="1333291"/>
            <a:ext cx="1920744" cy="636263"/>
          </a:xfrm>
          <a:prstGeom prst="wedgeEllipseCallout">
            <a:avLst>
              <a:gd name="adj1" fmla="val 39594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지역과 연도 선택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1E269385-F746-6E01-B310-ECB1600DCB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ACB7A8-3C84-8E1A-0127-78714E8A1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6270" y="855222"/>
            <a:ext cx="6779575" cy="44001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D440A3-AC2F-483E-D98B-3C14A97FD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097" y="836854"/>
            <a:ext cx="7008175" cy="39712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0C00EA5-D528-34B0-527C-44D832F34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9463" y="5279148"/>
            <a:ext cx="8573613" cy="3572339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7C009BB5-4FF9-C409-9F3C-DEF81E85FED7}"/>
              </a:ext>
            </a:extLst>
          </p:cNvPr>
          <p:cNvSpPr txBox="1"/>
          <p:nvPr/>
        </p:nvSpPr>
        <p:spPr>
          <a:xfrm>
            <a:off x="1511300" y="6307276"/>
            <a:ext cx="14338300" cy="141248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시민안전보험을 소개하며 보험금 청구 절차 안내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" panose="02000503000000020004" pitchFamily="2" charset="-127"/>
              </a:rPr>
              <a:t>자주 묻는 질문을 통해 시민안전보험 소개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2A57C4A-61EC-275C-A6D0-A096CBF256DF}"/>
              </a:ext>
            </a:extLst>
          </p:cNvPr>
          <p:cNvSpPr txBox="1"/>
          <p:nvPr/>
        </p:nvSpPr>
        <p:spPr>
          <a:xfrm>
            <a:off x="1511300" y="5679829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시민안전보험 소개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C3B5832C-66F1-AADF-047A-56C55E31C831}"/>
              </a:ext>
            </a:extLst>
          </p:cNvPr>
          <p:cNvSpPr/>
          <p:nvPr/>
        </p:nvSpPr>
        <p:spPr>
          <a:xfrm>
            <a:off x="11658535" y="394598"/>
            <a:ext cx="1920744" cy="636263"/>
          </a:xfrm>
          <a:prstGeom prst="wedgeEllipseCallout">
            <a:avLst>
              <a:gd name="adj1" fmla="val 39594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보험정보 테이블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E869DE0-D3DE-2CE2-67F9-10A0EF584B0C}"/>
              </a:ext>
            </a:extLst>
          </p:cNvPr>
          <p:cNvSpPr txBox="1"/>
          <p:nvPr/>
        </p:nvSpPr>
        <p:spPr>
          <a:xfrm>
            <a:off x="1511300" y="8379218"/>
            <a:ext cx="14338300" cy="141248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서울 각 지역에서 제공하는 시민안전보험 정보 조회 기능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원하는 지역과 연도 선택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4" name="말풍선: 타원형 4">
            <a:extLst>
              <a:ext uri="{FF2B5EF4-FFF2-40B4-BE49-F238E27FC236}">
                <a16:creationId xmlns:a16="http://schemas.microsoft.com/office/drawing/2014/main" id="{1117CF71-F3C2-A4E3-C75C-BEC3D571B554}"/>
              </a:ext>
            </a:extLst>
          </p:cNvPr>
          <p:cNvSpPr/>
          <p:nvPr/>
        </p:nvSpPr>
        <p:spPr>
          <a:xfrm rot="10800000">
            <a:off x="15644469" y="6095416"/>
            <a:ext cx="2541376" cy="777988"/>
          </a:xfrm>
          <a:prstGeom prst="wedgeEllipseCallout">
            <a:avLst>
              <a:gd name="adj1" fmla="val 39594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16525-CE06-7E36-1D9F-AC38515D9566}"/>
              </a:ext>
            </a:extLst>
          </p:cNvPr>
          <p:cNvSpPr txBox="1"/>
          <p:nvPr/>
        </p:nvSpPr>
        <p:spPr>
          <a:xfrm>
            <a:off x="15994897" y="616124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토글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버튼 클릭하여 답변 확인</a:t>
            </a:r>
          </a:p>
        </p:txBody>
      </p:sp>
      <p:sp>
        <p:nvSpPr>
          <p:cNvPr id="16" name="말풍선: 타원형 1">
            <a:extLst>
              <a:ext uri="{FF2B5EF4-FFF2-40B4-BE49-F238E27FC236}">
                <a16:creationId xmlns:a16="http://schemas.microsoft.com/office/drawing/2014/main" id="{3C98D10F-5369-06D9-3D68-29C13EB6B348}"/>
              </a:ext>
            </a:extLst>
          </p:cNvPr>
          <p:cNvSpPr/>
          <p:nvPr/>
        </p:nvSpPr>
        <p:spPr>
          <a:xfrm>
            <a:off x="15208609" y="372362"/>
            <a:ext cx="2406291" cy="666226"/>
          </a:xfrm>
          <a:prstGeom prst="wedgeEllipseCallout">
            <a:avLst>
              <a:gd name="adj1" fmla="val 39594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지역과 연도 선택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2470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11300" y="2751666"/>
            <a:ext cx="4178300" cy="33824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구분에 따른 게시판 분리 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   (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공지사항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자유게시판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자료실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작성자를 기준 검색 기능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11300" y="2171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게시글 목록 조회 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38200" y="571500"/>
            <a:ext cx="24765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게시판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45D87D-D1A3-B127-EC08-48B03E73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79" y="1726594"/>
            <a:ext cx="11311821" cy="661730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3CA090C-DF8E-5D3B-62C1-D84FF4FDABD9}"/>
              </a:ext>
            </a:extLst>
          </p:cNvPr>
          <p:cNvSpPr/>
          <p:nvPr/>
        </p:nvSpPr>
        <p:spPr>
          <a:xfrm>
            <a:off x="15653109" y="2404482"/>
            <a:ext cx="2406291" cy="666226"/>
          </a:xfrm>
          <a:prstGeom prst="wedgeEllipseCallout">
            <a:avLst>
              <a:gd name="adj1" fmla="val -30177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게시글 등록 시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로그인 필요</a:t>
            </a:r>
            <a:endParaRPr lang="ko-KR" altLang="en-US" dirty="0"/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F1791866-A19C-7E7A-2D7B-F96842649D08}"/>
              </a:ext>
            </a:extLst>
          </p:cNvPr>
          <p:cNvSpPr/>
          <p:nvPr/>
        </p:nvSpPr>
        <p:spPr>
          <a:xfrm>
            <a:off x="7455783" y="3241226"/>
            <a:ext cx="2406291" cy="666226"/>
          </a:xfrm>
          <a:prstGeom prst="wedgeEllipseCallout">
            <a:avLst>
              <a:gd name="adj1" fmla="val -30177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제목 클릭하여 글 상세보기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064B6FE7-6043-FEDB-0DD2-EB5DACA6AD55}"/>
              </a:ext>
            </a:extLst>
          </p:cNvPr>
          <p:cNvSpPr/>
          <p:nvPr/>
        </p:nvSpPr>
        <p:spPr>
          <a:xfrm>
            <a:off x="12310179" y="2416767"/>
            <a:ext cx="2406291" cy="666226"/>
          </a:xfrm>
          <a:prstGeom prst="wedgeEllipseCallout">
            <a:avLst>
              <a:gd name="adj1" fmla="val -20210"/>
              <a:gd name="adj2" fmla="val 8275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검색 카테고리 및 </a:t>
            </a:r>
            <a:r>
              <a:rPr lang="ko-KR" altLang="en-US" dirty="0" err="1">
                <a:solidFill>
                  <a:srgbClr val="000000"/>
                </a:solidFill>
                <a:latin typeface="Pretendard Regular"/>
                <a:ea typeface="Pretendard Regular"/>
              </a:rPr>
              <a:t>검색창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51CE6-D70B-4AB6-BB2D-4232001E3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04635EC1-8A9F-8E76-2EB7-AE60391CB2D0}"/>
              </a:ext>
            </a:extLst>
          </p:cNvPr>
          <p:cNvSpPr txBox="1"/>
          <p:nvPr/>
        </p:nvSpPr>
        <p:spPr>
          <a:xfrm>
            <a:off x="1531304" y="2781300"/>
            <a:ext cx="4640895" cy="33824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작성자 및 관리자만 글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수정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삭제 가능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첨부파일 업로드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및 다운로드 기능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댓글 기능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7867820-13ED-FE5B-8AA0-D6D323BDD84A}"/>
              </a:ext>
            </a:extLst>
          </p:cNvPr>
          <p:cNvSpPr txBox="1"/>
          <p:nvPr/>
        </p:nvSpPr>
        <p:spPr>
          <a:xfrm>
            <a:off x="1524000" y="2165051"/>
            <a:ext cx="1592574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게시글 </a:t>
            </a: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상세 조회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 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80A60BE-F897-0F54-1ED0-E4AF9049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F26245-2C28-6FB5-A62B-11126F4AA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ED452A0-ECB1-ECDE-FAB0-FAE3DA26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F322D2A-2758-E63C-ADE0-0192C4F36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4E2AFEE-B037-A1B4-EDAE-3E0EFD43FB76}"/>
              </a:ext>
            </a:extLst>
          </p:cNvPr>
          <p:cNvSpPr txBox="1"/>
          <p:nvPr/>
        </p:nvSpPr>
        <p:spPr>
          <a:xfrm>
            <a:off x="838200" y="571500"/>
            <a:ext cx="24765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게시판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D734CA-AB12-B344-F7E3-82799C5B5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743" y="1695182"/>
            <a:ext cx="11451657" cy="72583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A789B1FC-85F9-9511-1ECA-1C8B5FC2E240}"/>
              </a:ext>
            </a:extLst>
          </p:cNvPr>
          <p:cNvSpPr/>
          <p:nvPr/>
        </p:nvSpPr>
        <p:spPr>
          <a:xfrm>
            <a:off x="15659101" y="469900"/>
            <a:ext cx="2476499" cy="850632"/>
          </a:xfrm>
          <a:prstGeom prst="wedgeEllipseCallout">
            <a:avLst>
              <a:gd name="adj1" fmla="val -30177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글 작성자에게만 표시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61D70D95-0DAA-17DB-2024-25CE40821D3A}"/>
              </a:ext>
            </a:extLst>
          </p:cNvPr>
          <p:cNvSpPr/>
          <p:nvPr/>
        </p:nvSpPr>
        <p:spPr>
          <a:xfrm>
            <a:off x="6490427" y="4719641"/>
            <a:ext cx="2193897" cy="631250"/>
          </a:xfrm>
          <a:prstGeom prst="wedgeEllipseCallout">
            <a:avLst>
              <a:gd name="adj1" fmla="val -10242"/>
              <a:gd name="adj2" fmla="val 10525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첨부파일 다운로드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C45F39AD-0B33-D699-D928-A6F4F965D3D1}"/>
              </a:ext>
            </a:extLst>
          </p:cNvPr>
          <p:cNvSpPr/>
          <p:nvPr/>
        </p:nvSpPr>
        <p:spPr>
          <a:xfrm>
            <a:off x="13460211" y="6819901"/>
            <a:ext cx="2561451" cy="939058"/>
          </a:xfrm>
          <a:prstGeom prst="wedgeEllipseCallout">
            <a:avLst>
              <a:gd name="adj1" fmla="val 35650"/>
              <a:gd name="adj2" fmla="val 12732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댓글 작성자에게만 표시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18671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4A65-777A-0130-EF3D-CB1A603B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6AC18C3-0DC7-8FB1-E02C-A36443AA8D96}"/>
              </a:ext>
            </a:extLst>
          </p:cNvPr>
          <p:cNvSpPr txBox="1"/>
          <p:nvPr/>
        </p:nvSpPr>
        <p:spPr>
          <a:xfrm>
            <a:off x="1435100" y="6499919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회원가입 시 입력 된 아이디와 패스워드로 로그인 가능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아이디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비밀번호 찾기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회원가입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76126CE-EB62-664F-D95E-32C41711FA9A}"/>
              </a:ext>
            </a:extLst>
          </p:cNvPr>
          <p:cNvSpPr txBox="1"/>
          <p:nvPr/>
        </p:nvSpPr>
        <p:spPr>
          <a:xfrm>
            <a:off x="1435100" y="5872472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아이디 패스워드를 이용한 로그인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6C8CF9F-38AE-1C1A-2EF4-4E283200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0C9EA70-4AAD-8491-54C6-31DAD8C6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BACD369-5219-89EF-91A5-BE588650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895FCC-BC99-B37E-81B0-B166FCAB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D559882-B1B9-BD71-DF7F-40B84778F6C4}"/>
              </a:ext>
            </a:extLst>
          </p:cNvPr>
          <p:cNvSpPr txBox="1"/>
          <p:nvPr/>
        </p:nvSpPr>
        <p:spPr>
          <a:xfrm>
            <a:off x="838200" y="571500"/>
            <a:ext cx="480878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로그인</a:t>
            </a:r>
            <a:r>
              <a:rPr lang="en-US" altLang="ko-KR" sz="4200" dirty="0">
                <a:solidFill>
                  <a:srgbClr val="FF9A5B"/>
                </a:solidFill>
                <a:ea typeface="Pretendard Bold"/>
              </a:rPr>
              <a:t>/</a:t>
            </a: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관리자 로그인</a:t>
            </a:r>
            <a:endParaRPr lang="en-US" altLang="ko-KR" sz="4200" b="0" i="0" u="none" strike="noStrike" dirty="0">
              <a:solidFill>
                <a:srgbClr val="FF9A5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회원가입</a:t>
            </a:r>
            <a:endParaRPr lang="ko-KR" altLang="ko-KR" sz="4200" b="0" i="0" u="none" strike="noStrike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69C9F-95DA-2D0C-C6B4-82C76BE6D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515" y="968840"/>
            <a:ext cx="4324084" cy="40811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821CA1-428F-6DD8-D99E-3548400AB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516" y="5305553"/>
            <a:ext cx="4324084" cy="41813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A299FF-5720-6603-8FB1-402CC0679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2757" y="1035057"/>
            <a:ext cx="3677723" cy="78151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64641F-92BF-5873-D8B2-2753F9EDD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921" y="1099316"/>
            <a:ext cx="2865895" cy="32206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040547-B961-4C91-DFA9-EB7206D08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1757" y="4612543"/>
            <a:ext cx="3881059" cy="12111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B9D36339-EEC3-6F89-313A-2E6882C4AF0E}"/>
              </a:ext>
            </a:extLst>
          </p:cNvPr>
          <p:cNvSpPr txBox="1"/>
          <p:nvPr/>
        </p:nvSpPr>
        <p:spPr>
          <a:xfrm>
            <a:off x="1435100" y="8277558"/>
            <a:ext cx="14338300" cy="11331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아이디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닉네임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이메일 중복 검사를 통해 중복 회원가입을 방지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미 입력 시 알림을 통해 정보 누락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카카오맵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연동으로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주소찾기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812836D7-3000-0711-B84B-7A097FEE2F26}"/>
              </a:ext>
            </a:extLst>
          </p:cNvPr>
          <p:cNvSpPr txBox="1"/>
          <p:nvPr/>
        </p:nvSpPr>
        <p:spPr>
          <a:xfrm>
            <a:off x="1435100" y="765011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중복 확인을 통해 중복 가입 금지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19382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AB66-7BC3-5C58-7771-D6FB35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5DEB596-E862-D1DF-4C34-EC504801953F}"/>
              </a:ext>
            </a:extLst>
          </p:cNvPr>
          <p:cNvSpPr txBox="1"/>
          <p:nvPr/>
        </p:nvSpPr>
        <p:spPr>
          <a:xfrm>
            <a:off x="1511300" y="6867857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회원가입 시 등록 된 이메일 주소로 인증코드 발송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인증코드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미입력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시 기능 사용 불가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B93E0DF-8DDC-B29A-6A86-CF42582975B4}"/>
              </a:ext>
            </a:extLst>
          </p:cNvPr>
          <p:cNvSpPr txBox="1"/>
          <p:nvPr/>
        </p:nvSpPr>
        <p:spPr>
          <a:xfrm>
            <a:off x="1511300" y="624041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이메일 인증 코드 확인으로 아이디 비밀번호 찾기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7776BFB-9C06-077D-9EE7-6663EBFE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755424-D3A2-AB62-E75C-1DDDE4D8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317CDDF-85FD-18E6-F574-D0BCADB5E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FD3F408-EF2A-F0CD-8B61-0A94EE353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7C38193-1B9F-BB67-7A6C-61948562B946}"/>
              </a:ext>
            </a:extLst>
          </p:cNvPr>
          <p:cNvSpPr txBox="1"/>
          <p:nvPr/>
        </p:nvSpPr>
        <p:spPr>
          <a:xfrm>
            <a:off x="838200" y="567332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아이디</a:t>
            </a:r>
            <a:r>
              <a:rPr lang="en-US" altLang="ko-KR" sz="4200" b="0" i="0" u="none" strike="noStrike" dirty="0">
                <a:solidFill>
                  <a:srgbClr val="FF9A5B"/>
                </a:solidFill>
                <a:ea typeface="Pretendard Bold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비밀번호 찾기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B9A3563-EE4C-ADE7-C3E8-4979DF4525CD}"/>
              </a:ext>
            </a:extLst>
          </p:cNvPr>
          <p:cNvSpPr txBox="1"/>
          <p:nvPr/>
        </p:nvSpPr>
        <p:spPr>
          <a:xfrm>
            <a:off x="1511300" y="8555286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인증 완료 후 아이디는 바로 확인 가능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비밀번호는 새로운 비밀번호로 바로 수정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2E24F53B-1857-FBEC-5245-D5D37506F9DF}"/>
              </a:ext>
            </a:extLst>
          </p:cNvPr>
          <p:cNvSpPr txBox="1"/>
          <p:nvPr/>
        </p:nvSpPr>
        <p:spPr>
          <a:xfrm>
            <a:off x="1511300" y="7927839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아이디</a:t>
            </a:r>
            <a:r>
              <a:rPr lang="en-US" altLang="ko-KR" sz="2500" b="0" i="0" u="none" strike="noStrike" dirty="0">
                <a:solidFill>
                  <a:srgbClr val="FF9A5B"/>
                </a:solidFill>
                <a:ea typeface="Pretendard SemiBold"/>
              </a:rPr>
              <a:t>,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비밀번호 찾기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EF1622-929F-FAE2-A0E8-1C3191DB8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253" y="963370"/>
            <a:ext cx="4298193" cy="6598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0BD966-3E3B-4271-515E-CC3D2102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6400" y="984786"/>
            <a:ext cx="4105619" cy="81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9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7E8C-8A45-991A-E9D9-CB808242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4F1B1BF-00BC-5BD6-1E75-B359F3744013}"/>
              </a:ext>
            </a:extLst>
          </p:cNvPr>
          <p:cNvSpPr txBox="1"/>
          <p:nvPr/>
        </p:nvSpPr>
        <p:spPr>
          <a:xfrm>
            <a:off x="1511300" y="6990147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회원 가입 시 입력 한 정보를 조회할 수 있고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고유값인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아이디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이름을 제외한 모든 정보 수정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1BA71CA-58DE-DA08-F47B-8D03F48FEBE5}"/>
              </a:ext>
            </a:extLst>
          </p:cNvPr>
          <p:cNvSpPr txBox="1"/>
          <p:nvPr/>
        </p:nvSpPr>
        <p:spPr>
          <a:xfrm>
            <a:off x="1511300" y="6362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마이페이지로 내 정보 조회 및 수정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80616C5-F2CB-EDF0-78FA-70142BE7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B3CDC26-E3A4-F3EC-CD45-38476DDE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8C430F-8E01-EE53-1E24-13839028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DFE113A-E7F8-78B7-D379-36DFD9E5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81A2284-FC47-C2D4-3DCB-922B51147DFF}"/>
              </a:ext>
            </a:extLst>
          </p:cNvPr>
          <p:cNvSpPr txBox="1"/>
          <p:nvPr/>
        </p:nvSpPr>
        <p:spPr>
          <a:xfrm>
            <a:off x="838200" y="571500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마이페이지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EFCF92-9C3E-1BEA-FE75-2E677F692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904" y="1212512"/>
            <a:ext cx="12110491" cy="42103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166782-A4B9-3077-1AFE-241669311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9195" y="4902830"/>
            <a:ext cx="3886200" cy="4812670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BC2FB5A2-1348-F75F-9336-75957806BDA4}"/>
              </a:ext>
            </a:extLst>
          </p:cNvPr>
          <p:cNvSpPr txBox="1"/>
          <p:nvPr/>
        </p:nvSpPr>
        <p:spPr>
          <a:xfrm>
            <a:off x="1511300" y="8470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관리자는 회원의 요청으로 회원의 정보를 수정 및 삭제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조회 할 수 있습니다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관리자 권한을 임명할 수 있는 기능으로 필요 시 관리자 아이디 변경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65A6FF10-D770-6543-FD25-C5E3D98E3D29}"/>
              </a:ext>
            </a:extLst>
          </p:cNvPr>
          <p:cNvSpPr txBox="1"/>
          <p:nvPr/>
        </p:nvSpPr>
        <p:spPr>
          <a:xfrm>
            <a:off x="1511300" y="7843453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관리자 권한으로 사용자 요청사항을 반영할 수 있는 관리자 페이지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30189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88B38-34EB-EAC1-23D3-9EDA06BE5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E5FCF3-C5C3-A291-B93A-423597EE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4E0663-CFE3-156B-F0F2-E4622377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80E1CD-1A6B-24B1-D391-0FDFB23B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751E4BF-42A8-82F3-B8F6-E7EB52DDA8FE}"/>
              </a:ext>
            </a:extLst>
          </p:cNvPr>
          <p:cNvSpPr txBox="1"/>
          <p:nvPr/>
        </p:nvSpPr>
        <p:spPr>
          <a:xfrm>
            <a:off x="838200" y="508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시연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301BE4-7C2C-136D-337C-28CD1F522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0" y="3130550"/>
            <a:ext cx="131318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67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62078-3A1A-070E-6B63-EBE5C69F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E216F7-8983-5D91-B94F-C129647A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EAE5C9-42FB-E962-51F6-7D9A01B7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3B0CFC-E6E5-7B7D-0C3C-D0257125A9FB}"/>
              </a:ext>
            </a:extLst>
          </p:cNvPr>
          <p:cNvSpPr txBox="1"/>
          <p:nvPr/>
        </p:nvSpPr>
        <p:spPr>
          <a:xfrm>
            <a:off x="827063" y="419100"/>
            <a:ext cx="31242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자체 평가 의견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3E3D0-2E9E-473F-2CC7-9008ABF2A04C}"/>
              </a:ext>
            </a:extLst>
          </p:cNvPr>
          <p:cNvGrpSpPr/>
          <p:nvPr/>
        </p:nvGrpSpPr>
        <p:grpSpPr>
          <a:xfrm>
            <a:off x="6477000" y="4705350"/>
            <a:ext cx="4876800" cy="876300"/>
            <a:chOff x="2714368" y="4914900"/>
            <a:chExt cx="4876800" cy="8763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3D4C198E-B760-1E6D-2E0A-E293E8876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1F367298-53D5-284E-441F-FCFB45E44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73F9F0-E003-7D73-8BDF-216839FCA666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02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327FF3-F165-979F-3114-938EAABE7C19}"/>
                </a:ext>
              </a:extLst>
            </p:cNvPr>
            <p:cNvSpPr txBox="1"/>
            <p:nvPr/>
          </p:nvSpPr>
          <p:spPr>
            <a:xfrm>
              <a:off x="4136768" y="4991100"/>
              <a:ext cx="34544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개선 및 보안</a:t>
              </a:r>
              <a:endParaRPr lang="en" alt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2164EA-C429-15EA-7FBE-994ABDBA0453}"/>
              </a:ext>
            </a:extLst>
          </p:cNvPr>
          <p:cNvGrpSpPr/>
          <p:nvPr/>
        </p:nvGrpSpPr>
        <p:grpSpPr>
          <a:xfrm>
            <a:off x="6477000" y="6581775"/>
            <a:ext cx="4876800" cy="876300"/>
            <a:chOff x="2714368" y="4914900"/>
            <a:chExt cx="4876800" cy="876300"/>
          </a:xfrm>
        </p:grpSpPr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56FC7A7A-0D19-0966-D644-60F41CD0E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12B1D821-2297-FCD1-CF5F-8905908B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BBA5C5A2-DB80-E443-895F-7A18A6B7AC45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03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39B307FC-39A8-191B-8B2B-B36C944C23CD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느낀 점 및 후기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364665-26E1-DFAB-F367-B8745A8ACE99}"/>
              </a:ext>
            </a:extLst>
          </p:cNvPr>
          <p:cNvGrpSpPr/>
          <p:nvPr/>
        </p:nvGrpSpPr>
        <p:grpSpPr>
          <a:xfrm>
            <a:off x="6477000" y="2828925"/>
            <a:ext cx="4876800" cy="876300"/>
            <a:chOff x="2714368" y="4914900"/>
            <a:chExt cx="4876800" cy="876300"/>
          </a:xfrm>
        </p:grpSpPr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1BA7F0C6-FDDC-B461-711B-BF47AB94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4E68012C-9C74-AC1D-6F83-240A2C541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74A0AAD3-0B42-0467-7349-83D95D2A3503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01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7B7C0273-3B07-314B-44B0-8F57F4A75FD7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프로젝트 완성도 평가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65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1206500"/>
            <a:ext cx="12261049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82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배경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900" y="6261100"/>
            <a:ext cx="5923633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800" y="6261100"/>
            <a:ext cx="5923633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900" y="1574800"/>
            <a:ext cx="5923633" cy="433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79800" y="6604000"/>
            <a:ext cx="5335625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자연재해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심각성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증가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96561" y="7524750"/>
            <a:ext cx="4963971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이상기후로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규모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확대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- 2024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년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11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117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만의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적설량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신속한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중요성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증가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초기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대응의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피해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18700" y="6604000"/>
            <a:ext cx="5335625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기존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시스템의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한계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78312" y="7518400"/>
            <a:ext cx="5021121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국민재난안전포털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방식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친화적이지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인터페이스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대중의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이해와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웹사이트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필요성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9D90EBA-87AE-903C-9DB2-7553CE5E7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500" y="1574800"/>
            <a:ext cx="5956300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8168B3-B972-BCAA-873A-FDBF4CAAE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79B3D0-6142-72B2-1D4E-5CF0BA10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C3D7A6-5FEE-4FA3-2252-544C9176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BCEC6D6-6571-26B0-B041-C3FCF71A4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315" y="1201521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D9C9B4-EE11-EC1A-91F0-D12639EEB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2210AD3-A37B-0C0D-F232-A0FF5CA0EE5D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  <a:endParaRPr lang="en-US" altLang="ko-KR" sz="4200" dirty="0">
              <a:solidFill>
                <a:srgbClr val="FF9A5B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latin typeface="Pretendard Bold"/>
                <a:ea typeface="Pretendard Bold"/>
              </a:rPr>
              <a:t>완성도 평가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DE960D-D267-3062-E99B-2A5AB9135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88884"/>
              </p:ext>
            </p:extLst>
          </p:nvPr>
        </p:nvGraphicFramePr>
        <p:xfrm>
          <a:off x="1993755" y="2562268"/>
          <a:ext cx="14180128" cy="6273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7728">
                  <a:extLst>
                    <a:ext uri="{9D8B030D-6E8A-4147-A177-3AD203B41FA5}">
                      <a16:colId xmlns:a16="http://schemas.microsoft.com/office/drawing/2014/main" val="1121704344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081858081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321763265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74114618"/>
                    </a:ext>
                  </a:extLst>
                </a:gridCol>
              </a:tblGrid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208698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335798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57259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851637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23264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494526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251981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6718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13A4168-84E7-EB5A-BF78-9C6C1E7EA1C9}"/>
              </a:ext>
            </a:extLst>
          </p:cNvPr>
          <p:cNvSpPr txBox="1"/>
          <p:nvPr/>
        </p:nvSpPr>
        <p:spPr>
          <a:xfrm>
            <a:off x="2971800" y="278130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3871A-A0F9-D7C3-977A-B931B7431762}"/>
              </a:ext>
            </a:extLst>
          </p:cNvPr>
          <p:cNvSpPr txBox="1"/>
          <p:nvPr/>
        </p:nvSpPr>
        <p:spPr>
          <a:xfrm>
            <a:off x="6135469" y="27723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C541D-9C48-180E-5711-C5A89B04215B}"/>
              </a:ext>
            </a:extLst>
          </p:cNvPr>
          <p:cNvSpPr txBox="1"/>
          <p:nvPr/>
        </p:nvSpPr>
        <p:spPr>
          <a:xfrm>
            <a:off x="10783669" y="279296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1E86F-6F8B-EB75-B16A-733593907CE7}"/>
              </a:ext>
            </a:extLst>
          </p:cNvPr>
          <p:cNvSpPr txBox="1"/>
          <p:nvPr/>
        </p:nvSpPr>
        <p:spPr>
          <a:xfrm>
            <a:off x="14554200" y="279087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달성률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2B6466-E22A-0A13-5333-C0D968577D7C}"/>
              </a:ext>
            </a:extLst>
          </p:cNvPr>
          <p:cNvSpPr txBox="1"/>
          <p:nvPr/>
        </p:nvSpPr>
        <p:spPr>
          <a:xfrm>
            <a:off x="2996668" y="355496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3FAF3-6AA8-8376-24FB-CB45CA0AA3FF}"/>
              </a:ext>
            </a:extLst>
          </p:cNvPr>
          <p:cNvSpPr txBox="1"/>
          <p:nvPr/>
        </p:nvSpPr>
        <p:spPr>
          <a:xfrm>
            <a:off x="2977207" y="430530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C2108-2CA0-CCED-95A7-14CEEC36C93B}"/>
              </a:ext>
            </a:extLst>
          </p:cNvPr>
          <p:cNvSpPr txBox="1"/>
          <p:nvPr/>
        </p:nvSpPr>
        <p:spPr>
          <a:xfrm>
            <a:off x="2667000" y="514350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Front end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105FE3-E65E-347A-6092-A9D2FFCEA055}"/>
              </a:ext>
            </a:extLst>
          </p:cNvPr>
          <p:cNvSpPr txBox="1"/>
          <p:nvPr/>
        </p:nvSpPr>
        <p:spPr>
          <a:xfrm>
            <a:off x="2691947" y="5925123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Back end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76FEA-47C7-89B5-2D51-B7D3BE9364EF}"/>
              </a:ext>
            </a:extLst>
          </p:cNvPr>
          <p:cNvSpPr txBox="1"/>
          <p:nvPr/>
        </p:nvSpPr>
        <p:spPr>
          <a:xfrm>
            <a:off x="2754045" y="67258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테스트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FEBC23-CFFA-5B6A-340D-F98AA9D9F162}"/>
              </a:ext>
            </a:extLst>
          </p:cNvPr>
          <p:cNvSpPr txBox="1"/>
          <p:nvPr/>
        </p:nvSpPr>
        <p:spPr>
          <a:xfrm>
            <a:off x="2494620" y="748823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마무리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및 발표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AD9ED-76DD-DC86-8064-9A9C027D32C6}"/>
              </a:ext>
            </a:extLst>
          </p:cNvPr>
          <p:cNvSpPr txBox="1"/>
          <p:nvPr/>
        </p:nvSpPr>
        <p:spPr>
          <a:xfrm>
            <a:off x="2590800" y="827936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총 개발 기간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2FD9D2-88A9-88F3-5980-B0CC8C83AE82}"/>
              </a:ext>
            </a:extLst>
          </p:cNvPr>
          <p:cNvSpPr txBox="1"/>
          <p:nvPr/>
        </p:nvSpPr>
        <p:spPr>
          <a:xfrm>
            <a:off x="5709561" y="3543300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01.22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02.07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D9B25-F78B-ACB8-06BD-314FC23B930A}"/>
              </a:ext>
            </a:extLst>
          </p:cNvPr>
          <p:cNvSpPr txBox="1"/>
          <p:nvPr/>
        </p:nvSpPr>
        <p:spPr>
          <a:xfrm>
            <a:off x="5709561" y="433496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02.08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02.16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205B9E-9282-93C2-EA5F-30D0059ED927}"/>
              </a:ext>
            </a:extLst>
          </p:cNvPr>
          <p:cNvSpPr txBox="1"/>
          <p:nvPr/>
        </p:nvSpPr>
        <p:spPr>
          <a:xfrm>
            <a:off x="5702634" y="514350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02.17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03.04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AD886-BBF5-014F-6224-4967D558F00C}"/>
              </a:ext>
            </a:extLst>
          </p:cNvPr>
          <p:cNvSpPr txBox="1"/>
          <p:nvPr/>
        </p:nvSpPr>
        <p:spPr>
          <a:xfrm>
            <a:off x="5709561" y="594739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02.17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03.04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BC8230-2D9C-35DF-368D-BAA2EB53FCAF}"/>
              </a:ext>
            </a:extLst>
          </p:cNvPr>
          <p:cNvSpPr txBox="1"/>
          <p:nvPr/>
        </p:nvSpPr>
        <p:spPr>
          <a:xfrm>
            <a:off x="5709561" y="671096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03.05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03.07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73DB28-EE8B-0B31-8C08-090BF34E1CA1}"/>
              </a:ext>
            </a:extLst>
          </p:cNvPr>
          <p:cNvSpPr txBox="1"/>
          <p:nvPr/>
        </p:nvSpPr>
        <p:spPr>
          <a:xfrm>
            <a:off x="5702634" y="747452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03.07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03.10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CF983-E901-3A6E-7B4C-6E2F225572AC}"/>
              </a:ext>
            </a:extLst>
          </p:cNvPr>
          <p:cNvSpPr txBox="1"/>
          <p:nvPr/>
        </p:nvSpPr>
        <p:spPr>
          <a:xfrm>
            <a:off x="5257800" y="8279368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01.22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03.10(7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D80F1-3EFE-7CB8-AB71-6E3A107258D9}"/>
              </a:ext>
            </a:extLst>
          </p:cNvPr>
          <p:cNvSpPr txBox="1"/>
          <p:nvPr/>
        </p:nvSpPr>
        <p:spPr>
          <a:xfrm>
            <a:off x="8294183" y="3410893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분석 및 선정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기획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WBS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기능 및 요구사항 정의서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기획서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기획서 발표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06DE57-03F3-D83E-BAD9-ACA284DAFE75}"/>
              </a:ext>
            </a:extLst>
          </p:cNvPr>
          <p:cNvSpPr txBox="1"/>
          <p:nvPr/>
        </p:nvSpPr>
        <p:spPr>
          <a:xfrm>
            <a:off x="8294183" y="4196465"/>
            <a:ext cx="553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화면설계서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데이터베이스 설계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시스템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아키텍쳐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파일설계서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 구축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D76727-628D-8738-5520-925C03E854BC}"/>
              </a:ext>
            </a:extLst>
          </p:cNvPr>
          <p:cNvSpPr txBox="1"/>
          <p:nvPr/>
        </p:nvSpPr>
        <p:spPr>
          <a:xfrm>
            <a:off x="8294183" y="5779537"/>
            <a:ext cx="55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각자 맡은 부분의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DB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Dao/DTO/Mapper/Controller/Service/xml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F6A4DD-4D73-9E4E-839F-FE4F1CC7ED89}"/>
              </a:ext>
            </a:extLst>
          </p:cNvPr>
          <p:cNvSpPr txBox="1"/>
          <p:nvPr/>
        </p:nvSpPr>
        <p:spPr>
          <a:xfrm>
            <a:off x="8294183" y="5116688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각자 맡은 부분의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JS/ CSS/ JSP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5AF043-852C-36FB-CA32-6018C3D5A6D1}"/>
              </a:ext>
            </a:extLst>
          </p:cNvPr>
          <p:cNvSpPr txBox="1"/>
          <p:nvPr/>
        </p:nvSpPr>
        <p:spPr>
          <a:xfrm>
            <a:off x="8294183" y="6697090"/>
            <a:ext cx="519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 리뷰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단위 테스트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통합테스트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버그 수정 및 최적화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FFFCB-4215-D271-FF40-8954D415E041}"/>
              </a:ext>
            </a:extLst>
          </p:cNvPr>
          <p:cNvSpPr txBox="1"/>
          <p:nvPr/>
        </p:nvSpPr>
        <p:spPr>
          <a:xfrm>
            <a:off x="8294183" y="7474529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문서화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 자료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최종 발표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F6C23-43B8-3AEA-5282-3682270B1F63}"/>
              </a:ext>
            </a:extLst>
          </p:cNvPr>
          <p:cNvSpPr txBox="1"/>
          <p:nvPr/>
        </p:nvSpPr>
        <p:spPr>
          <a:xfrm>
            <a:off x="14554201" y="3556061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3994F2-2528-C77D-F6A2-6105894DB067}"/>
              </a:ext>
            </a:extLst>
          </p:cNvPr>
          <p:cNvSpPr txBox="1"/>
          <p:nvPr/>
        </p:nvSpPr>
        <p:spPr>
          <a:xfrm>
            <a:off x="14554201" y="4318607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A745E7-9F6F-DAC1-BC90-1BD91CD57D4E}"/>
              </a:ext>
            </a:extLst>
          </p:cNvPr>
          <p:cNvSpPr txBox="1"/>
          <p:nvPr/>
        </p:nvSpPr>
        <p:spPr>
          <a:xfrm>
            <a:off x="14554200" y="513709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E9E177-8B2B-DFD9-E007-86A1DC2DDD64}"/>
              </a:ext>
            </a:extLst>
          </p:cNvPr>
          <p:cNvSpPr txBox="1"/>
          <p:nvPr/>
        </p:nvSpPr>
        <p:spPr>
          <a:xfrm>
            <a:off x="14554200" y="5917168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A4D9F-BE0F-15A5-F62A-44C879FF70B0}"/>
              </a:ext>
            </a:extLst>
          </p:cNvPr>
          <p:cNvSpPr txBox="1"/>
          <p:nvPr/>
        </p:nvSpPr>
        <p:spPr>
          <a:xfrm>
            <a:off x="14554200" y="6698183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65D7A6-2AEC-8DC8-DAEE-4C1F7CBB1CFE}"/>
              </a:ext>
            </a:extLst>
          </p:cNvPr>
          <p:cNvSpPr txBox="1"/>
          <p:nvPr/>
        </p:nvSpPr>
        <p:spPr>
          <a:xfrm>
            <a:off x="14554200" y="7444902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95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01900"/>
            <a:ext cx="128016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96200" y="4292600"/>
            <a:ext cx="9525000" cy="28590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비밀번호 암호화 및 소셜 로그인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사용자 위치 기반 서비스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1D1C1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날씨지도 추가 및 날씨</a:t>
            </a:r>
            <a:r>
              <a:rPr lang="en-US" altLang="ko-KR" sz="2200" dirty="0">
                <a:solidFill>
                  <a:srgbClr val="1D1C1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200" dirty="0">
                <a:solidFill>
                  <a:srgbClr val="1D1C1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대기오염 통계</a:t>
            </a:r>
            <a:endParaRPr lang="en-US" altLang="ko-KR" sz="2200" dirty="0">
              <a:solidFill>
                <a:srgbClr val="1D1C1D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1D1C1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영상 리스트 우선순위 기능</a:t>
            </a:r>
            <a:endParaRPr lang="en-US" altLang="ko-KR" sz="2200" dirty="0">
              <a:solidFill>
                <a:srgbClr val="1D1C1D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1D1C1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재난 대피 물품 요소 다양화 및 체크리스트 커스텀 기능</a:t>
            </a:r>
            <a:endParaRPr lang="en-US" altLang="ko-KR" sz="2200" dirty="0">
              <a:solidFill>
                <a:srgbClr val="1D1C1D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u="none" strike="noStrike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강수량 데이터 통계로 여행지수 알고리즘</a:t>
            </a:r>
            <a:endParaRPr lang="en-US" altLang="ko-KR" sz="2200" u="none" strike="noStrike" dirty="0">
              <a:solidFill>
                <a:srgbClr val="1D1C1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게시판 신고 기능</a:t>
            </a:r>
            <a:r>
              <a:rPr lang="en-US" altLang="ko-KR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조회수 증가 기준 변경</a:t>
            </a:r>
            <a:r>
              <a:rPr lang="en-US" altLang="ko-KR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200" dirty="0" err="1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웹에디터</a:t>
            </a:r>
            <a:r>
              <a:rPr lang="ko-KR" altLang="en-US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추가</a:t>
            </a:r>
            <a:endParaRPr lang="ko-KR" sz="220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65400" y="5546725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확장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7431087"/>
            <a:ext cx="128016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00300" y="3048000"/>
            <a:ext cx="1376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365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재난안전포털의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지속적인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발전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96200" y="77343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UI/UX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접근성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강화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방안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모색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5400" y="81153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피드백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9182100"/>
            <a:ext cx="128016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38200" y="571500"/>
            <a:ext cx="29591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개선 및 보완 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0029-F9FC-A218-E109-39B7DCC3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556699-1FAA-4610-7230-67C9F089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17396"/>
            <a:ext cx="4161769" cy="518933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48A990A-312E-483F-0DDB-CEB30ED2C22E}"/>
              </a:ext>
            </a:extLst>
          </p:cNvPr>
          <p:cNvSpPr txBox="1"/>
          <p:nvPr/>
        </p:nvSpPr>
        <p:spPr>
          <a:xfrm>
            <a:off x="1371600" y="2093361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FF9A5B"/>
                </a:solidFill>
                <a:latin typeface="Pretendard SemiBold"/>
                <a:ea typeface="Pretendard SemiBold"/>
              </a:rPr>
              <a:t>이영민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EEB437-EA3E-E2A3-4D0D-67762FA5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A2FE1-707B-BAB1-7E5A-378A34336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D3158D3-C616-87F1-AC12-751056FF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F0F80C-84BF-C62E-EDA4-BFAF68FB2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8966200"/>
            <a:ext cx="143002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5946C42-FBCC-794D-10E8-9C0D50A59235}"/>
              </a:ext>
            </a:extLst>
          </p:cNvPr>
          <p:cNvSpPr txBox="1"/>
          <p:nvPr/>
        </p:nvSpPr>
        <p:spPr>
          <a:xfrm>
            <a:off x="838200" y="495300"/>
            <a:ext cx="36576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4400" dirty="0">
                <a:solidFill>
                  <a:srgbClr val="FF9A5B"/>
                </a:solidFill>
                <a:ea typeface="Pretendard Bold"/>
              </a:rPr>
              <a:t>느낀</a:t>
            </a:r>
            <a:r>
              <a:rPr lang="en-US" altLang="ko-KR" sz="4400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altLang="en-US" sz="4400" dirty="0">
                <a:solidFill>
                  <a:srgbClr val="FF9A5B"/>
                </a:solidFill>
                <a:ea typeface="Pretendard Bold"/>
              </a:rPr>
              <a:t>점 및 후기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F196B17-F224-10BA-8327-BE1E0214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817396"/>
            <a:ext cx="4161769" cy="5189339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A580B7D4-56D5-D5F3-D7E9-D4E31FFC0621}"/>
              </a:ext>
            </a:extLst>
          </p:cNvPr>
          <p:cNvSpPr txBox="1"/>
          <p:nvPr/>
        </p:nvSpPr>
        <p:spPr>
          <a:xfrm>
            <a:off x="6781800" y="2087306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 err="1">
                <a:solidFill>
                  <a:srgbClr val="FF9A5B"/>
                </a:solidFill>
                <a:ea typeface="Pretendard SemiBold"/>
              </a:rPr>
              <a:t>서인교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7288CB2-67FD-5B94-44D1-CCDFAAE2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2793470"/>
            <a:ext cx="4161769" cy="5189339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224AFBA1-C915-CC58-BB82-5CA1CF3B370E}"/>
              </a:ext>
            </a:extLst>
          </p:cNvPr>
          <p:cNvSpPr txBox="1"/>
          <p:nvPr/>
        </p:nvSpPr>
        <p:spPr>
          <a:xfrm>
            <a:off x="12192000" y="2069435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FF9A5B"/>
                </a:solidFill>
                <a:latin typeface="Pretendard SemiBold"/>
                <a:ea typeface="Pretendard SemiBold"/>
              </a:rPr>
              <a:t>양은비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7BE071-FC0B-44E3-656D-D28F6BDB4936}"/>
              </a:ext>
            </a:extLst>
          </p:cNvPr>
          <p:cNvSpPr txBox="1"/>
          <p:nvPr/>
        </p:nvSpPr>
        <p:spPr>
          <a:xfrm>
            <a:off x="12360932" y="2901117"/>
            <a:ext cx="110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5C03EB-BD09-FE85-BD75-43F677179500}"/>
              </a:ext>
            </a:extLst>
          </p:cNvPr>
          <p:cNvSpPr txBox="1"/>
          <p:nvPr/>
        </p:nvSpPr>
        <p:spPr>
          <a:xfrm>
            <a:off x="1547484" y="3037117"/>
            <a:ext cx="38100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우선 프로젝트를 성공적으로 마무리하게 되어 기쁩니다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개인적으로 이번 프로젝트에서 각자의 역할과 책임을 다해 준 팀원들에게 감사드리는 마음이 큽니다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진행하면서 소통하며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로의 의견을 존중하고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함께 문제를 해결해 나가는 과정에서 많은 것을 배웠고 팀원들끼리 더욱 친해지는 좋은 경험이었습니다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이번 프로젝트로 협업이 얼마나 중요한지 다시금 깨닫게 되었고 이러한 협업 경험은 앞으로의 도전에서도 큰 힘이 될 것 같습니다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7D118-7426-46AC-08AA-ADA3152B972B}"/>
              </a:ext>
            </a:extLst>
          </p:cNvPr>
          <p:cNvSpPr txBox="1"/>
          <p:nvPr/>
        </p:nvSpPr>
        <p:spPr>
          <a:xfrm>
            <a:off x="12344400" y="3027551"/>
            <a:ext cx="3810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데이터베이스 설계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스토리보드 제작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API, GIS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등 기획부터 최종 구현까지 전 과정을 담당하면서 기획 단계의 중요성과 상세한 데이터베이스 설계의 필요성을 몸소 깨닫는 프로젝트 였습니다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스프링 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MVC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패턴의 구조적 이해를 높이는 중요한 경험을 얻었습니다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 여러 번의  데이터 타입 수정과 복잡한 쿼리 수정 과정이 힘들었지만 한층 더 발전한 개발 역량을 갖출 수 있었던 과정이었던 것 같습니다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C7EEC0-6729-3813-95FC-B463DC42A953}"/>
              </a:ext>
            </a:extLst>
          </p:cNvPr>
          <p:cNvSpPr txBox="1"/>
          <p:nvPr/>
        </p:nvSpPr>
        <p:spPr>
          <a:xfrm>
            <a:off x="6934200" y="3027551"/>
            <a:ext cx="3810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이번 프로젝트를 통해 기술적으로 성장했을 뿐만 아니라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개발자로서의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시야도 한층 넓어졌습니다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처음에는 코드 한 줄 한 줄 작성하는 것도 부담스러웠지만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점차 문제를 해결하며 기능을 완성해 나가는 과정에서 큰 성취감을 느꼈습니다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팀원들과 협업하며 서로의 강점을 살리고 부족한 부분을 보완하는 과정에서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단독 작업이 아닌 ‘함께 만들어가는 </a:t>
            </a:r>
            <a:r>
              <a:rPr lang="ko-KR" altLang="en-US" sz="19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개발’의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가치를 깊이 실감했습니다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앞으로도 더 큰 도전에 주저하지 않고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주어진 문제를 적극적으로 해결해 나가고 싶습니다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85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E6B36-A7AB-B30F-1AC7-C0F4EFCA8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20E288-53A5-46FA-02C6-1C0EBBB1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17396"/>
            <a:ext cx="4161769" cy="518933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A5255F8-1650-66C1-107C-D73337E3E941}"/>
              </a:ext>
            </a:extLst>
          </p:cNvPr>
          <p:cNvSpPr txBox="1"/>
          <p:nvPr/>
        </p:nvSpPr>
        <p:spPr>
          <a:xfrm>
            <a:off x="1371600" y="2093361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 err="1">
                <a:solidFill>
                  <a:srgbClr val="FF9A5B"/>
                </a:solidFill>
                <a:latin typeface="Pretendard SemiBold"/>
                <a:ea typeface="Pretendard SemiBold"/>
              </a:rPr>
              <a:t>차윤지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11649C-965B-CC7D-B6EE-241E09D1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716DE7E-3CA4-3122-EE67-FF0DD7E71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EC45FB-34C7-6E9E-AF21-A96FFE31C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007B27A-042E-61BC-DF87-D148FF829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8966200"/>
            <a:ext cx="143002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E17E2FC-2E97-D6AA-0207-1249CC71B466}"/>
              </a:ext>
            </a:extLst>
          </p:cNvPr>
          <p:cNvSpPr txBox="1"/>
          <p:nvPr/>
        </p:nvSpPr>
        <p:spPr>
          <a:xfrm>
            <a:off x="838200" y="495300"/>
            <a:ext cx="37338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4400" dirty="0">
                <a:solidFill>
                  <a:srgbClr val="FF9A5B"/>
                </a:solidFill>
                <a:ea typeface="Pretendard Bold"/>
              </a:rPr>
              <a:t>느낀</a:t>
            </a:r>
            <a:r>
              <a:rPr lang="en-US" altLang="ko-KR" sz="4400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altLang="en-US" sz="4400" dirty="0">
                <a:solidFill>
                  <a:srgbClr val="FF9A5B"/>
                </a:solidFill>
                <a:ea typeface="Pretendard Bold"/>
              </a:rPr>
              <a:t>점 및 후기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9A52D-CD06-8332-103B-229DD7987718}"/>
              </a:ext>
            </a:extLst>
          </p:cNvPr>
          <p:cNvSpPr txBox="1"/>
          <p:nvPr/>
        </p:nvSpPr>
        <p:spPr>
          <a:xfrm>
            <a:off x="1547484" y="3037117"/>
            <a:ext cx="3810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활용하여 데이터를 관리하고 웹페이지에 적절히 표시하는 과정에서 많은 고민과 시행착오를 겪었지만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해결해 나가며 데이터 흐름에 대한 이해도를 한층 높일 수 있었습니다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페이지를 직접 구현하면서 사용자에게 보다 직관적이고 편리한 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UI/UX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제공하기 위해 깊이 고민해보는 값진 경험이 되었습니다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팀원들과 적극적으로 의견을 나누며 문제를 해결해 나간 이번 경험을 바탕으로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앞으로 더욱 발전된 프로젝트를 완성해보고 싶습니다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6B8BEA5-DC1A-6AEB-E077-4CE58AD5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811341"/>
            <a:ext cx="4161769" cy="5189339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828BFDF7-C94A-EF7E-DD91-68E63A1B0D0C}"/>
              </a:ext>
            </a:extLst>
          </p:cNvPr>
          <p:cNvSpPr txBox="1"/>
          <p:nvPr/>
        </p:nvSpPr>
        <p:spPr>
          <a:xfrm>
            <a:off x="6781800" y="2087306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FF9A5B"/>
                </a:solidFill>
                <a:ea typeface="Pretendard SemiBold"/>
              </a:rPr>
              <a:t>허재명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288E666-2304-AD0B-D360-FC3EE5D3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2793470"/>
            <a:ext cx="4161769" cy="5189339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1D93EFA0-754A-FB30-A2B9-D37F6A687260}"/>
              </a:ext>
            </a:extLst>
          </p:cNvPr>
          <p:cNvSpPr txBox="1"/>
          <p:nvPr/>
        </p:nvSpPr>
        <p:spPr>
          <a:xfrm>
            <a:off x="12192000" y="2069435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 err="1">
                <a:solidFill>
                  <a:srgbClr val="FF9A5B"/>
                </a:solidFill>
                <a:latin typeface="Pretendard SemiBold"/>
                <a:ea typeface="Pretendard SemiBold"/>
              </a:rPr>
              <a:t>홍영창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675CA-DEEA-DF42-B428-9BB48387EAC7}"/>
              </a:ext>
            </a:extLst>
          </p:cNvPr>
          <p:cNvSpPr txBox="1"/>
          <p:nvPr/>
        </p:nvSpPr>
        <p:spPr>
          <a:xfrm>
            <a:off x="6934200" y="3009900"/>
            <a:ext cx="38100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진행하며 이론적으로만 알고있던 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MVC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구조를 실제로 구현하며 더 자세히 이해하게 됐습니다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 여러 오류와 개선점들을 마주쳤고 이를 분석하고 해결하는 능력이 많이 향상됐습니다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결론적으로 두 개의 기능을 성공적으로 구현하며 </a:t>
            </a:r>
            <a:r>
              <a:rPr lang="ko-KR" altLang="en-US" sz="19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개발자로서의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실력과 자신감을 얻어가는 경험이 됐습니다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10A2A-70D8-2533-B74B-E070FFD183A1}"/>
              </a:ext>
            </a:extLst>
          </p:cNvPr>
          <p:cNvSpPr txBox="1"/>
          <p:nvPr/>
        </p:nvSpPr>
        <p:spPr>
          <a:xfrm>
            <a:off x="12344400" y="3009900"/>
            <a:ext cx="38100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재난안전포털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프로젝트를 수행하면서 빅데이터를 활용한 분석 방법을 익힌 것뿐만 아니라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재난 대응에서 빅데이터가 왜 중요한지 깨닫게 되어 더욱 뿌듯했습니다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통해 데이터 기반 의사 결정의 중요성을 실감할 수 있었고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향후 빅데이터를 활용한 재난 예방 및 대응 방안에 대해 더 깊이 탐구하고 싶다는 생각이 들었습니다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57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6710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501900"/>
            <a:ext cx="12776200" cy="1498600"/>
          </a:xfrm>
          <a:prstGeom prst="rect">
            <a:avLst/>
          </a:prstGeom>
          <a:ln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172200" y="4266046"/>
            <a:ext cx="2956552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고려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역량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97373" y="4393912"/>
            <a:ext cx="2569419" cy="9126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사용자 가치와</a:t>
            </a:r>
            <a:endParaRPr lang="en-US" altLang="ko-KR" sz="24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실용성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600" y="5664200"/>
            <a:ext cx="1277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35300" y="2984500"/>
            <a:ext cx="1232414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</a:t>
            </a:r>
            <a:r>
              <a:rPr lang="en-US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주제</a:t>
            </a:r>
            <a:r>
              <a:rPr lang="en-US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선정을</a:t>
            </a:r>
            <a:r>
              <a:rPr lang="en-US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위한</a:t>
            </a:r>
            <a:r>
              <a:rPr lang="en-US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</a:t>
            </a:r>
            <a:r>
              <a:rPr lang="en-US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고려사항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72201" y="5956589"/>
            <a:ext cx="2956551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차별화된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팀원들의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관심도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혁신적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아이디어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95507" y="6296314"/>
            <a:ext cx="231930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창의성과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흥미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600" y="7340600"/>
            <a:ext cx="12776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172199" y="7620289"/>
            <a:ext cx="2971801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능력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역량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79181" y="8006196"/>
            <a:ext cx="231930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성장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600" y="9042400"/>
            <a:ext cx="12776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001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주제선정</a:t>
            </a:r>
            <a:r>
              <a:rPr lang="en-US" sz="4200" b="0" i="0" u="none" strike="noStrike" dirty="0">
                <a:solidFill>
                  <a:srgbClr val="FF9A5B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기준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74BD8025-7302-6735-99D7-99AC8FBEC7EC}"/>
              </a:ext>
            </a:extLst>
          </p:cNvPr>
          <p:cNvCxnSpPr>
            <a:cxnSpLocks/>
            <a:endCxn id="18" idx="2"/>
          </p:cNvCxnSpPr>
          <p:nvPr/>
        </p:nvCxnSpPr>
        <p:spPr>
          <a:xfrm flipH="1">
            <a:off x="9156700" y="3975100"/>
            <a:ext cx="12725" cy="508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4">
            <a:extLst>
              <a:ext uri="{FF2B5EF4-FFF2-40B4-BE49-F238E27FC236}">
                <a16:creationId xmlns:a16="http://schemas.microsoft.com/office/drawing/2014/main" id="{3F576740-9F4E-D707-B2C0-0C19EF306F9F}"/>
              </a:ext>
            </a:extLst>
          </p:cNvPr>
          <p:cNvSpPr txBox="1"/>
          <p:nvPr/>
        </p:nvSpPr>
        <p:spPr>
          <a:xfrm>
            <a:off x="2987619" y="4607791"/>
            <a:ext cx="231930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실현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가능성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FD661894-D63C-E9C5-EDEC-AF9F7F6F294A}"/>
              </a:ext>
            </a:extLst>
          </p:cNvPr>
          <p:cNvSpPr txBox="1"/>
          <p:nvPr/>
        </p:nvSpPr>
        <p:spPr>
          <a:xfrm>
            <a:off x="12241235" y="4254500"/>
            <a:ext cx="3316289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유용한 주제인지 평가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사용될 가능성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현업의 실무와 연관성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E8623F8D-6B02-A158-CEA4-CCA88C98B00F}"/>
              </a:ext>
            </a:extLst>
          </p:cNvPr>
          <p:cNvSpPr txBox="1"/>
          <p:nvPr/>
        </p:nvSpPr>
        <p:spPr>
          <a:xfrm>
            <a:off x="9156700" y="6072404"/>
            <a:ext cx="2569421" cy="859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확장성 및 </a:t>
            </a:r>
            <a:endParaRPr lang="en-US" altLang="ko-KR" sz="24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유지보수성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647BBD04-09FC-A02A-7174-0D421FF018B1}"/>
              </a:ext>
            </a:extLst>
          </p:cNvPr>
          <p:cNvSpPr txBox="1"/>
          <p:nvPr/>
        </p:nvSpPr>
        <p:spPr>
          <a:xfrm>
            <a:off x="9641698" y="7978486"/>
            <a:ext cx="231930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목표 달성</a:t>
            </a: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 가능성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127C2BE3-678E-632F-C628-F65E62F18B79}"/>
              </a:ext>
            </a:extLst>
          </p:cNvPr>
          <p:cNvSpPr txBox="1"/>
          <p:nvPr/>
        </p:nvSpPr>
        <p:spPr>
          <a:xfrm>
            <a:off x="12201408" y="5930900"/>
            <a:ext cx="3343391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확장 기능성 고려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유지보수 쉬운 구조 설계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코드 관리 및 수정 용이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98B53637-0E8B-8161-6010-37256467D5D1}"/>
              </a:ext>
            </a:extLst>
          </p:cNvPr>
          <p:cNvSpPr txBox="1"/>
          <p:nvPr/>
        </p:nvSpPr>
        <p:spPr>
          <a:xfrm>
            <a:off x="12201408" y="7620000"/>
            <a:ext cx="3343391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구체적인 목표 설정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성과 측정 가능 여부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진행 점검 가능 여부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857B2B-A1F6-6DF4-F1F2-441A3A99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35B7EF-AE0C-3756-EEBB-83686C51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AFC2F66-460C-8679-EF8D-DCD94D305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21D6640-80EF-9024-D2A4-981005AE2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60FA36-DBF4-A460-6988-8F9CD95FF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B370BBF-F17B-0EA7-14B9-09204C86D3F3}"/>
              </a:ext>
            </a:extLst>
          </p:cNvPr>
          <p:cNvSpPr txBox="1"/>
          <p:nvPr/>
        </p:nvSpPr>
        <p:spPr>
          <a:xfrm>
            <a:off x="8382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목적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59CB4A5-2328-6DA9-E89E-5B0EBA8B2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2501900"/>
            <a:ext cx="12801600" cy="1350067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70F0897-9DC1-DA33-E34C-054C92E094C1}"/>
              </a:ext>
            </a:extLst>
          </p:cNvPr>
          <p:cNvSpPr txBox="1"/>
          <p:nvPr/>
        </p:nvSpPr>
        <p:spPr>
          <a:xfrm>
            <a:off x="3345382" y="3295879"/>
            <a:ext cx="9665599" cy="3923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7599EF5-1467-C9DE-2A67-5E5E630C55D6}"/>
              </a:ext>
            </a:extLst>
          </p:cNvPr>
          <p:cNvSpPr txBox="1"/>
          <p:nvPr/>
        </p:nvSpPr>
        <p:spPr>
          <a:xfrm>
            <a:off x="3327400" y="2657189"/>
            <a:ext cx="9683582" cy="51515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-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신속한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재난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정보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전달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EA1D8D1-E64F-919F-FC29-3B7C71D93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4209937"/>
            <a:ext cx="12801600" cy="135006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091384F-D20D-EB5B-E8AC-4E5F269E9421}"/>
              </a:ext>
            </a:extLst>
          </p:cNvPr>
          <p:cNvSpPr txBox="1"/>
          <p:nvPr/>
        </p:nvSpPr>
        <p:spPr>
          <a:xfrm>
            <a:off x="3366828" y="5014256"/>
            <a:ext cx="9665599" cy="3923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재난 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및 통계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2FBED2-6A98-7786-6824-8E557579F09C}"/>
              </a:ext>
            </a:extLst>
          </p:cNvPr>
          <p:cNvSpPr txBox="1"/>
          <p:nvPr/>
        </p:nvSpPr>
        <p:spPr>
          <a:xfrm>
            <a:off x="3348846" y="4388602"/>
            <a:ext cx="9683582" cy="50211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-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다양한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재난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데이터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통합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E5889111-6E15-6469-B57B-7EF51417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15" y="5917974"/>
            <a:ext cx="12801600" cy="1350067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6E0424B-C285-4E27-3831-1E3C369BB494}"/>
              </a:ext>
            </a:extLst>
          </p:cNvPr>
          <p:cNvSpPr txBox="1"/>
          <p:nvPr/>
        </p:nvSpPr>
        <p:spPr>
          <a:xfrm>
            <a:off x="3349243" y="6681355"/>
            <a:ext cx="9665599" cy="4649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 별 대응책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 안전 시설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및 시민안전보험 정보 제공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D5E415D-9805-A1DA-A85E-AD2F07C3957F}"/>
              </a:ext>
            </a:extLst>
          </p:cNvPr>
          <p:cNvSpPr txBox="1"/>
          <p:nvPr/>
        </p:nvSpPr>
        <p:spPr>
          <a:xfrm>
            <a:off x="3331261" y="6055700"/>
            <a:ext cx="9683582" cy="48941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- </a:t>
            </a:r>
            <a:r>
              <a:rPr lang="ko-KR" altLang="en-US" sz="3100" b="0" i="0" u="none" strike="noStrike" dirty="0">
                <a:solidFill>
                  <a:srgbClr val="FF9A5B"/>
                </a:solidFill>
                <a:ea typeface="Pretendard SemiBold"/>
              </a:rPr>
              <a:t>다양한 재난관련 정보 제공</a:t>
            </a:r>
            <a:endParaRPr lang="ko-KR" sz="31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77A12973-EE67-45CD-3438-3E62D934E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7626011"/>
            <a:ext cx="12801600" cy="1350068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F54E34AD-F9C6-C790-E604-3F69EBECF59B}"/>
              </a:ext>
            </a:extLst>
          </p:cNvPr>
          <p:cNvSpPr txBox="1"/>
          <p:nvPr/>
        </p:nvSpPr>
        <p:spPr>
          <a:xfrm>
            <a:off x="3366828" y="8377966"/>
            <a:ext cx="9665599" cy="43550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유저 간 커뮤니티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FF9F7726-00A3-058F-6063-4901BCDFF021}"/>
              </a:ext>
            </a:extLst>
          </p:cNvPr>
          <p:cNvSpPr txBox="1"/>
          <p:nvPr/>
        </p:nvSpPr>
        <p:spPr>
          <a:xfrm>
            <a:off x="3348846" y="7745158"/>
            <a:ext cx="9683582" cy="49657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- </a:t>
            </a:r>
            <a:r>
              <a:rPr lang="ko-KR" altLang="en-US" sz="3100" b="0" i="0" u="none" strike="noStrike" dirty="0">
                <a:solidFill>
                  <a:srgbClr val="FF9A5B"/>
                </a:solidFill>
                <a:ea typeface="Pretendard SemiBold"/>
              </a:rPr>
              <a:t>커뮤니티 기능</a:t>
            </a:r>
            <a:endParaRPr lang="ko-KR" sz="31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0307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2476500"/>
            <a:ext cx="92710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476500"/>
            <a:ext cx="3606800" cy="87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41650" y="2641600"/>
            <a:ext cx="2959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u="none" strike="noStrike" dirty="0">
                <a:solidFill>
                  <a:srgbClr val="FF9A5B"/>
                </a:solidFill>
                <a:latin typeface="Pretendard SemiBold"/>
              </a:rPr>
              <a:t>KBS </a:t>
            </a:r>
            <a:r>
              <a:rPr lang="ko-KR" sz="2800" u="none" strike="noStrike" dirty="0" err="1">
                <a:solidFill>
                  <a:srgbClr val="FF9A5B"/>
                </a:solidFill>
                <a:ea typeface="Pretendard SemiBold"/>
              </a:rPr>
              <a:t>재난포털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29400" y="26924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방송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3771900"/>
            <a:ext cx="92710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3771900"/>
            <a:ext cx="3606800" cy="876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1650" y="3937000"/>
            <a:ext cx="2959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u="none" strike="noStrike" dirty="0">
                <a:solidFill>
                  <a:srgbClr val="FF9A5B"/>
                </a:solidFill>
                <a:ea typeface="Pretendard SemiBold"/>
              </a:rPr>
              <a:t>충남</a:t>
            </a:r>
            <a:r>
              <a:rPr lang="en-US" sz="280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2800" u="none" strike="noStrike" dirty="0" err="1">
                <a:solidFill>
                  <a:srgbClr val="FF9A5B"/>
                </a:solidFill>
                <a:ea typeface="Pretendard SemiBold"/>
              </a:rPr>
              <a:t>재난포털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29400" y="39878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특화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재난안전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플랫폼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5067300"/>
            <a:ext cx="92710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067300"/>
            <a:ext cx="3606800" cy="876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041650" y="5270500"/>
            <a:ext cx="2959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u="none" strike="noStrike">
                <a:solidFill>
                  <a:srgbClr val="FF9A5B"/>
                </a:solidFill>
                <a:ea typeface="Pretendard SemiBold"/>
              </a:rPr>
              <a:t>연합뉴스</a:t>
            </a:r>
            <a:r>
              <a:rPr lang="en-US" sz="280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2800" u="none" strike="noStrike">
                <a:solidFill>
                  <a:srgbClr val="FF9A5B"/>
                </a:solidFill>
                <a:ea typeface="Pretendard SemiBold"/>
              </a:rPr>
              <a:t>재난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54800" y="52832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종합적인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뉴스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6362700"/>
            <a:ext cx="9271000" cy="87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6362700"/>
            <a:ext cx="3606800" cy="876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041650" y="6565900"/>
            <a:ext cx="2959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u="none" strike="noStrike">
                <a:solidFill>
                  <a:srgbClr val="FF9A5B"/>
                </a:solidFill>
                <a:latin typeface="Pretendard SemiBold"/>
              </a:rPr>
              <a:t>SGIS </a:t>
            </a:r>
            <a:r>
              <a:rPr lang="ko-KR" sz="2800" u="none" strike="noStrike">
                <a:solidFill>
                  <a:srgbClr val="FF9A5B"/>
                </a:solidFill>
                <a:ea typeface="Pretendard SemiBold"/>
              </a:rPr>
              <a:t>통계지도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54800" y="65786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자연재해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7658100"/>
            <a:ext cx="92710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658100"/>
            <a:ext cx="3606800" cy="876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041650" y="7848600"/>
            <a:ext cx="2959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u="none" strike="noStrike" dirty="0">
                <a:solidFill>
                  <a:srgbClr val="FF9A5B"/>
                </a:solidFill>
                <a:latin typeface="Pretendard SemiBold"/>
              </a:rPr>
              <a:t>UDS </a:t>
            </a:r>
            <a:r>
              <a:rPr lang="ko-KR" sz="2800" u="none" strike="noStrike" dirty="0">
                <a:solidFill>
                  <a:srgbClr val="FF9A5B"/>
                </a:solidFill>
                <a:ea typeface="Pretendard SemiBold"/>
              </a:rPr>
              <a:t>솔루션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54800" y="78740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8200" y="539750"/>
            <a:ext cx="2476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벤치마킹</a:t>
            </a:r>
            <a:endParaRPr lang="en-US" altLang="ko-KR" sz="4200" dirty="0">
              <a:solidFill>
                <a:srgbClr val="FF9A5B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사이트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8200" y="5715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기술</a:t>
            </a:r>
            <a:r>
              <a:rPr lang="en-US" sz="4200" b="0" i="0" u="none" strike="noStrike" dirty="0">
                <a:solidFill>
                  <a:srgbClr val="FF9A5B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스택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83A018-A21B-BFF2-D0A8-F0EA3A2D043D}"/>
              </a:ext>
            </a:extLst>
          </p:cNvPr>
          <p:cNvGrpSpPr/>
          <p:nvPr/>
        </p:nvGrpSpPr>
        <p:grpSpPr>
          <a:xfrm>
            <a:off x="1987550" y="2071375"/>
            <a:ext cx="14312900" cy="7084049"/>
            <a:chOff x="2895600" y="2195945"/>
            <a:chExt cx="14312900" cy="708404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0" y="2195945"/>
              <a:ext cx="6908800" cy="31877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99700" y="2209800"/>
              <a:ext cx="6908800" cy="31877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3238500" y="2552700"/>
              <a:ext cx="62230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100" b="0" i="0" u="none" strike="noStrike" dirty="0" err="1">
                  <a:ea typeface="Pretendard SemiBold"/>
                </a:rPr>
                <a:t>프론트엔드</a:t>
              </a:r>
              <a:endParaRPr lang="ko-KR" sz="3100" b="0" i="0" u="none" strike="noStrike" dirty="0">
                <a:ea typeface="Pretendard Semi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533696" y="2748193"/>
              <a:ext cx="4391660" cy="5015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100" b="0" i="0" u="none" strike="noStrike" dirty="0" err="1">
                  <a:ea typeface="Pretendard SemiBold"/>
                </a:rPr>
                <a:t>백엔드</a:t>
              </a:r>
              <a:endParaRPr lang="ko-KR" sz="3100" b="0" i="0" u="none" strike="noStrike" dirty="0">
                <a:ea typeface="Pretendard SemiBold"/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0" y="5854700"/>
              <a:ext cx="6908800" cy="31877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99700" y="5854700"/>
              <a:ext cx="6908800" cy="31877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3238500" y="6197600"/>
              <a:ext cx="62230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SemiBold"/>
                </a:rPr>
                <a:t>개발</a:t>
              </a:r>
              <a:r>
                <a:rPr lang="en-US" sz="31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100" b="0" i="0" u="none" strike="noStrike">
                  <a:solidFill>
                    <a:srgbClr val="000000"/>
                  </a:solidFill>
                  <a:ea typeface="Pretendard SemiBold"/>
                </a:rPr>
                <a:t>도구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642600" y="6197600"/>
              <a:ext cx="62230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SemiBold"/>
                </a:rPr>
                <a:t>데이터베이스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655300" y="7086600"/>
              <a:ext cx="6197600" cy="1168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endParaRPr lang="en-US" sz="22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  <p:pic>
          <p:nvPicPr>
            <p:cNvPr id="1026" name="Picture 2" descr="HTML - 위키백과, 우리 모두의 백과사전">
              <a:extLst>
                <a:ext uri="{FF2B5EF4-FFF2-40B4-BE49-F238E27FC236}">
                  <a16:creationId xmlns:a16="http://schemas.microsoft.com/office/drawing/2014/main" id="{90AAD053-BC13-4E5D-6C51-7431687A2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100" y="3383395"/>
              <a:ext cx="1612900" cy="161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76A5443-A10D-946A-EAAE-7CD7E17ED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000" y="3383395"/>
              <a:ext cx="1193801" cy="161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JavaScript Logo, symbol, meaning, history, PNG, brand">
              <a:extLst>
                <a:ext uri="{FF2B5EF4-FFF2-40B4-BE49-F238E27FC236}">
                  <a16:creationId xmlns:a16="http://schemas.microsoft.com/office/drawing/2014/main" id="{93ED3F06-2666-41C0-56A7-708105E866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3315278"/>
              <a:ext cx="2984499" cy="1777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OpenJS Foundation: jQuery - Credly">
              <a:extLst>
                <a:ext uri="{FF2B5EF4-FFF2-40B4-BE49-F238E27FC236}">
                  <a16:creationId xmlns:a16="http://schemas.microsoft.com/office/drawing/2014/main" id="{477A0185-BE09-17A2-B144-4ED289DC4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899" y="3534064"/>
              <a:ext cx="1498601" cy="1498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JAVA] 클래스">
              <a:extLst>
                <a:ext uri="{FF2B5EF4-FFF2-40B4-BE49-F238E27FC236}">
                  <a16:creationId xmlns:a16="http://schemas.microsoft.com/office/drawing/2014/main" id="{86285D5F-B6DA-9A90-2097-DF2BB7C2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0714" y="3499571"/>
              <a:ext cx="1928092" cy="120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Python (programming language) - Wikipedia">
              <a:extLst>
                <a:ext uri="{FF2B5EF4-FFF2-40B4-BE49-F238E27FC236}">
                  <a16:creationId xmlns:a16="http://schemas.microsoft.com/office/drawing/2014/main" id="{BAA8E1E0-2A71-C348-4B9F-F2D27A778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5967" y="3803650"/>
              <a:ext cx="989038" cy="108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SpringBoot]스프링부트란?">
              <a:extLst>
                <a:ext uri="{FF2B5EF4-FFF2-40B4-BE49-F238E27FC236}">
                  <a16:creationId xmlns:a16="http://schemas.microsoft.com/office/drawing/2014/main" id="{DAD93C1C-8B2D-13A0-6FCD-D7D5BAD9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9526" y="3818082"/>
              <a:ext cx="1891167" cy="991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 descr="Jsp 파일 형식 변형 - 무료 상호 작용개 아이콘">
              <a:extLst>
                <a:ext uri="{FF2B5EF4-FFF2-40B4-BE49-F238E27FC236}">
                  <a16:creationId xmlns:a16="http://schemas.microsoft.com/office/drawing/2014/main" id="{FD818C2F-E52C-B8D3-CCC7-8CAD31141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138" y="3818082"/>
              <a:ext cx="896432" cy="89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 descr="Spring Tools (@springtools4) / X">
              <a:extLst>
                <a:ext uri="{FF2B5EF4-FFF2-40B4-BE49-F238E27FC236}">
                  <a16:creationId xmlns:a16="http://schemas.microsoft.com/office/drawing/2014/main" id="{9F31FF38-F736-C1F6-4B4C-D9622F51E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0" y="7301154"/>
              <a:ext cx="965391" cy="96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8" name="Picture 44">
              <a:extLst>
                <a:ext uri="{FF2B5EF4-FFF2-40B4-BE49-F238E27FC236}">
                  <a16:creationId xmlns:a16="http://schemas.microsoft.com/office/drawing/2014/main" id="{ECA8E297-32AD-FA88-2C56-C7FC21316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322" y="7247657"/>
              <a:ext cx="1059295" cy="1059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0" name="Picture 46" descr="Visual Studio Code] 초보도 쉽게 할 수 있는 VSCode 설치">
              <a:extLst>
                <a:ext uri="{FF2B5EF4-FFF2-40B4-BE49-F238E27FC236}">
                  <a16:creationId xmlns:a16="http://schemas.microsoft.com/office/drawing/2014/main" id="{D5C4CC0A-CE2A-85D0-5736-5BA3EE1AF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358" y="7198400"/>
              <a:ext cx="1174894" cy="11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 descr="Git은 뭐고, GitHub는 또 뭔가요?">
              <a:extLst>
                <a:ext uri="{FF2B5EF4-FFF2-40B4-BE49-F238E27FC236}">
                  <a16:creationId xmlns:a16="http://schemas.microsoft.com/office/drawing/2014/main" id="{8D49D3AD-BEC8-962E-0CBD-AAB6DE9C1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9514" y="7719004"/>
              <a:ext cx="808242" cy="82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 descr="Github] 사용법">
              <a:extLst>
                <a:ext uri="{FF2B5EF4-FFF2-40B4-BE49-F238E27FC236}">
                  <a16:creationId xmlns:a16="http://schemas.microsoft.com/office/drawing/2014/main" id="{57DA190E-C954-1CFD-C170-262F46859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1635" y="7149257"/>
              <a:ext cx="1128160" cy="634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8" name="Picture 54" descr="Mybatis Mapper의 if 문자열 검사 방법">
              <a:extLst>
                <a:ext uri="{FF2B5EF4-FFF2-40B4-BE49-F238E27FC236}">
                  <a16:creationId xmlns:a16="http://schemas.microsoft.com/office/drawing/2014/main" id="{64E4A335-5DD7-37F4-5FCE-50305FFEC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8353" y="6287701"/>
              <a:ext cx="2992293" cy="2992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0" name="Picture 56" descr="Oracle Logo, symbol, meaning, history, PNG, brand">
              <a:extLst>
                <a:ext uri="{FF2B5EF4-FFF2-40B4-BE49-F238E27FC236}">
                  <a16:creationId xmlns:a16="http://schemas.microsoft.com/office/drawing/2014/main" id="{EBD2659D-5791-4270-EFAD-85A062F2B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9268" y="7048500"/>
              <a:ext cx="3025422" cy="170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Oracle SQL Developer - Wikipedia">
            <a:extLst>
              <a:ext uri="{FF2B5EF4-FFF2-40B4-BE49-F238E27FC236}">
                <a16:creationId xmlns:a16="http://schemas.microsoft.com/office/drawing/2014/main" id="{0913A64D-E44D-BB36-B733-09F01E91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259" y="7003845"/>
            <a:ext cx="1108722" cy="12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2291</TotalTime>
  <Words>2659</Words>
  <Application>Microsoft Office PowerPoint</Application>
  <PresentationFormat>사용자 지정</PresentationFormat>
  <Paragraphs>538</Paragraphs>
  <Slides>53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Pretendard</vt:lpstr>
      <vt:lpstr>Calibri</vt:lpstr>
      <vt:lpstr>Pretendard Medium</vt:lpstr>
      <vt:lpstr>Pretendard SemiBold</vt:lpstr>
      <vt:lpstr>맑은 고딕</vt:lpstr>
      <vt:lpstr>Pretendard Regular</vt:lpstr>
      <vt:lpstr>Pretendard Light</vt:lpstr>
      <vt:lpstr>Pretendard Bold</vt:lpstr>
      <vt:lpstr>Arial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HBI_Young</cp:lastModifiedBy>
  <cp:revision>23</cp:revision>
  <dcterms:created xsi:type="dcterms:W3CDTF">2006-08-16T00:00:00Z</dcterms:created>
  <dcterms:modified xsi:type="dcterms:W3CDTF">2025-03-10T10:50:37Z</dcterms:modified>
</cp:coreProperties>
</file>